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42"/>
  </p:notesMasterIdLst>
  <p:sldIdLst>
    <p:sldId id="256" r:id="rId2"/>
    <p:sldId id="257" r:id="rId3"/>
    <p:sldId id="296" r:id="rId4"/>
    <p:sldId id="321" r:id="rId5"/>
    <p:sldId id="298" r:id="rId6"/>
    <p:sldId id="320" r:id="rId7"/>
    <p:sldId id="271" r:id="rId8"/>
    <p:sldId id="322" r:id="rId9"/>
    <p:sldId id="297" r:id="rId10"/>
    <p:sldId id="258" r:id="rId11"/>
    <p:sldId id="299" r:id="rId12"/>
    <p:sldId id="300" r:id="rId13"/>
    <p:sldId id="301" r:id="rId14"/>
    <p:sldId id="302" r:id="rId15"/>
    <p:sldId id="323" r:id="rId16"/>
    <p:sldId id="273" r:id="rId17"/>
    <p:sldId id="316" r:id="rId18"/>
    <p:sldId id="303" r:id="rId19"/>
    <p:sldId id="304" r:id="rId20"/>
    <p:sldId id="306" r:id="rId21"/>
    <p:sldId id="305" r:id="rId22"/>
    <p:sldId id="317" r:id="rId23"/>
    <p:sldId id="307" r:id="rId24"/>
    <p:sldId id="308" r:id="rId25"/>
    <p:sldId id="309" r:id="rId26"/>
    <p:sldId id="310" r:id="rId27"/>
    <p:sldId id="311" r:id="rId28"/>
    <p:sldId id="331" r:id="rId29"/>
    <p:sldId id="330" r:id="rId30"/>
    <p:sldId id="312" r:id="rId31"/>
    <p:sldId id="313" r:id="rId32"/>
    <p:sldId id="314" r:id="rId33"/>
    <p:sldId id="315" r:id="rId34"/>
    <p:sldId id="295" r:id="rId35"/>
    <p:sldId id="324" r:id="rId36"/>
    <p:sldId id="327" r:id="rId37"/>
    <p:sldId id="325" r:id="rId38"/>
    <p:sldId id="328" r:id="rId39"/>
    <p:sldId id="326" r:id="rId40"/>
    <p:sldId id="32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吕 梦楠"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92" autoAdjust="0"/>
    <p:restoredTop sz="94660"/>
  </p:normalViewPr>
  <p:slideViewPr>
    <p:cSldViewPr snapToGrid="0">
      <p:cViewPr varScale="1">
        <p:scale>
          <a:sx n="63" d="100"/>
          <a:sy n="63" d="100"/>
        </p:scale>
        <p:origin x="12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E7D68-4A53-422D-AC2F-887EFAD15C7D}" type="datetimeFigureOut">
              <a:rPr lang="zh-CN" altLang="en-US" smtClean="0"/>
              <a:t>2020/4/28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3A61D-C9CB-4F4B-8A95-5D26DCB926DB}" type="slidenum">
              <a:rPr lang="zh-CN" altLang="en-US" smtClean="0"/>
              <a:t>‹#›</a:t>
            </a:fld>
            <a:endParaRPr lang="zh-CN" altLang="en-US"/>
          </a:p>
        </p:txBody>
      </p:sp>
    </p:spTree>
    <p:extLst>
      <p:ext uri="{BB962C8B-B14F-4D97-AF65-F5344CB8AC3E}">
        <p14:creationId xmlns:p14="http://schemas.microsoft.com/office/powerpoint/2010/main" val="49033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1</a:t>
            </a:fld>
            <a:endParaRPr lang="zh-CN" altLang="en-US"/>
          </a:p>
        </p:txBody>
      </p:sp>
    </p:spTree>
    <p:extLst>
      <p:ext uri="{BB962C8B-B14F-4D97-AF65-F5344CB8AC3E}">
        <p14:creationId xmlns:p14="http://schemas.microsoft.com/office/powerpoint/2010/main" val="183604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21</a:t>
            </a:fld>
            <a:endParaRPr lang="zh-CN" altLang="en-US"/>
          </a:p>
        </p:txBody>
      </p:sp>
    </p:spTree>
    <p:extLst>
      <p:ext uri="{BB962C8B-B14F-4D97-AF65-F5344CB8AC3E}">
        <p14:creationId xmlns:p14="http://schemas.microsoft.com/office/powerpoint/2010/main" val="68251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22</a:t>
            </a:fld>
            <a:endParaRPr lang="zh-CN" altLang="en-US"/>
          </a:p>
        </p:txBody>
      </p:sp>
    </p:spTree>
    <p:extLst>
      <p:ext uri="{BB962C8B-B14F-4D97-AF65-F5344CB8AC3E}">
        <p14:creationId xmlns:p14="http://schemas.microsoft.com/office/powerpoint/2010/main" val="1611112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23</a:t>
            </a:fld>
            <a:endParaRPr lang="zh-CN" altLang="en-US"/>
          </a:p>
        </p:txBody>
      </p:sp>
    </p:spTree>
    <p:extLst>
      <p:ext uri="{BB962C8B-B14F-4D97-AF65-F5344CB8AC3E}">
        <p14:creationId xmlns:p14="http://schemas.microsoft.com/office/powerpoint/2010/main" val="3476435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24</a:t>
            </a:fld>
            <a:endParaRPr lang="zh-CN" altLang="en-US"/>
          </a:p>
        </p:txBody>
      </p:sp>
    </p:spTree>
    <p:extLst>
      <p:ext uri="{BB962C8B-B14F-4D97-AF65-F5344CB8AC3E}">
        <p14:creationId xmlns:p14="http://schemas.microsoft.com/office/powerpoint/2010/main" val="373106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25</a:t>
            </a:fld>
            <a:endParaRPr lang="zh-CN" altLang="en-US"/>
          </a:p>
        </p:txBody>
      </p:sp>
    </p:spTree>
    <p:extLst>
      <p:ext uri="{BB962C8B-B14F-4D97-AF65-F5344CB8AC3E}">
        <p14:creationId xmlns:p14="http://schemas.microsoft.com/office/powerpoint/2010/main" val="146896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26</a:t>
            </a:fld>
            <a:endParaRPr lang="zh-CN" altLang="en-US"/>
          </a:p>
        </p:txBody>
      </p:sp>
    </p:spTree>
    <p:extLst>
      <p:ext uri="{BB962C8B-B14F-4D97-AF65-F5344CB8AC3E}">
        <p14:creationId xmlns:p14="http://schemas.microsoft.com/office/powerpoint/2010/main" val="96723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27</a:t>
            </a:fld>
            <a:endParaRPr lang="zh-CN" altLang="en-US"/>
          </a:p>
        </p:txBody>
      </p:sp>
    </p:spTree>
    <p:extLst>
      <p:ext uri="{BB962C8B-B14F-4D97-AF65-F5344CB8AC3E}">
        <p14:creationId xmlns:p14="http://schemas.microsoft.com/office/powerpoint/2010/main" val="2674813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28</a:t>
            </a:fld>
            <a:endParaRPr lang="zh-CN" altLang="en-US"/>
          </a:p>
        </p:txBody>
      </p:sp>
    </p:spTree>
    <p:extLst>
      <p:ext uri="{BB962C8B-B14F-4D97-AF65-F5344CB8AC3E}">
        <p14:creationId xmlns:p14="http://schemas.microsoft.com/office/powerpoint/2010/main" val="2706996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29</a:t>
            </a:fld>
            <a:endParaRPr lang="zh-CN" altLang="en-US"/>
          </a:p>
        </p:txBody>
      </p:sp>
    </p:spTree>
    <p:extLst>
      <p:ext uri="{BB962C8B-B14F-4D97-AF65-F5344CB8AC3E}">
        <p14:creationId xmlns:p14="http://schemas.microsoft.com/office/powerpoint/2010/main" val="1082125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30</a:t>
            </a:fld>
            <a:endParaRPr lang="zh-CN" altLang="en-US"/>
          </a:p>
        </p:txBody>
      </p:sp>
    </p:spTree>
    <p:extLst>
      <p:ext uri="{BB962C8B-B14F-4D97-AF65-F5344CB8AC3E}">
        <p14:creationId xmlns:p14="http://schemas.microsoft.com/office/powerpoint/2010/main" val="1332914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a:t>
            </a:fld>
            <a:endParaRPr lang="zh-CN" altLang="en-US"/>
          </a:p>
        </p:txBody>
      </p:sp>
    </p:spTree>
    <p:extLst>
      <p:ext uri="{BB962C8B-B14F-4D97-AF65-F5344CB8AC3E}">
        <p14:creationId xmlns:p14="http://schemas.microsoft.com/office/powerpoint/2010/main" val="1027429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31</a:t>
            </a:fld>
            <a:endParaRPr lang="zh-CN" altLang="en-US"/>
          </a:p>
        </p:txBody>
      </p:sp>
    </p:spTree>
    <p:extLst>
      <p:ext uri="{BB962C8B-B14F-4D97-AF65-F5344CB8AC3E}">
        <p14:creationId xmlns:p14="http://schemas.microsoft.com/office/powerpoint/2010/main" val="3533603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32</a:t>
            </a:fld>
            <a:endParaRPr lang="zh-CN" altLang="en-US"/>
          </a:p>
        </p:txBody>
      </p:sp>
    </p:spTree>
    <p:extLst>
      <p:ext uri="{BB962C8B-B14F-4D97-AF65-F5344CB8AC3E}">
        <p14:creationId xmlns:p14="http://schemas.microsoft.com/office/powerpoint/2010/main" val="580335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33</a:t>
            </a:fld>
            <a:endParaRPr lang="zh-CN" altLang="en-US"/>
          </a:p>
        </p:txBody>
      </p:sp>
    </p:spTree>
    <p:extLst>
      <p:ext uri="{BB962C8B-B14F-4D97-AF65-F5344CB8AC3E}">
        <p14:creationId xmlns:p14="http://schemas.microsoft.com/office/powerpoint/2010/main" val="551763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34</a:t>
            </a:fld>
            <a:endParaRPr lang="zh-CN" altLang="en-US"/>
          </a:p>
        </p:txBody>
      </p:sp>
    </p:spTree>
    <p:extLst>
      <p:ext uri="{BB962C8B-B14F-4D97-AF65-F5344CB8AC3E}">
        <p14:creationId xmlns:p14="http://schemas.microsoft.com/office/powerpoint/2010/main" val="295960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幻灯片图像占位符 1"/>
          <p:cNvSpPr>
            <a:spLocks noGrp="1" noRot="1" noChangeAspect="1"/>
          </p:cNvSpPr>
          <p:nvPr>
            <p:ph type="sldImg"/>
          </p:nvPr>
        </p:nvSpPr>
        <p:spPr/>
      </p:sp>
      <p:sp>
        <p:nvSpPr>
          <p:cNvPr id="1048586" name="备注占位符 2"/>
          <p:cNvSpPr>
            <a:spLocks noGrp="1"/>
          </p:cNvSpPr>
          <p:nvPr>
            <p:ph type="body" idx="1"/>
          </p:nvPr>
        </p:nvSpPr>
        <p:spPr/>
        <p:txBody>
          <a:bodyPr/>
          <a:lstStyle/>
          <a:p>
            <a:endParaRPr lang="zh-CN" altLang="en-US"/>
          </a:p>
        </p:txBody>
      </p:sp>
      <p:sp>
        <p:nvSpPr>
          <p:cNvPr id="1048587" name="灯片编号占位符 3"/>
          <p:cNvSpPr>
            <a:spLocks noGrp="1"/>
          </p:cNvSpPr>
          <p:nvPr>
            <p:ph type="sldNum" sz="quarter" idx="10"/>
          </p:nvPr>
        </p:nvSpPr>
        <p:spPr/>
        <p:txBody>
          <a:bodyPr/>
          <a:lstStyle/>
          <a:p>
            <a:fld id="{3BCB49EB-F408-46C9-81E5-27032ED338B2}" type="slidenum">
              <a:rPr lang="zh-CN" altLang="en-US" smtClean="0"/>
              <a:t>6</a:t>
            </a:fld>
            <a:endParaRPr lang="zh-CN" altLang="en-US"/>
          </a:p>
        </p:txBody>
      </p:sp>
    </p:spTree>
    <p:extLst>
      <p:ext uri="{BB962C8B-B14F-4D97-AF65-F5344CB8AC3E}">
        <p14:creationId xmlns:p14="http://schemas.microsoft.com/office/powerpoint/2010/main" val="91146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10</a:t>
            </a:fld>
            <a:endParaRPr lang="zh-CN" altLang="en-US"/>
          </a:p>
        </p:txBody>
      </p:sp>
    </p:spTree>
    <p:extLst>
      <p:ext uri="{BB962C8B-B14F-4D97-AF65-F5344CB8AC3E}">
        <p14:creationId xmlns:p14="http://schemas.microsoft.com/office/powerpoint/2010/main" val="355627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16</a:t>
            </a:fld>
            <a:endParaRPr lang="zh-CN" altLang="en-US"/>
          </a:p>
        </p:txBody>
      </p:sp>
    </p:spTree>
    <p:extLst>
      <p:ext uri="{BB962C8B-B14F-4D97-AF65-F5344CB8AC3E}">
        <p14:creationId xmlns:p14="http://schemas.microsoft.com/office/powerpoint/2010/main" val="1525294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17</a:t>
            </a:fld>
            <a:endParaRPr lang="zh-CN" altLang="en-US"/>
          </a:p>
        </p:txBody>
      </p:sp>
    </p:spTree>
    <p:extLst>
      <p:ext uri="{BB962C8B-B14F-4D97-AF65-F5344CB8AC3E}">
        <p14:creationId xmlns:p14="http://schemas.microsoft.com/office/powerpoint/2010/main" val="216265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18</a:t>
            </a:fld>
            <a:endParaRPr lang="zh-CN" altLang="en-US"/>
          </a:p>
        </p:txBody>
      </p:sp>
    </p:spTree>
    <p:extLst>
      <p:ext uri="{BB962C8B-B14F-4D97-AF65-F5344CB8AC3E}">
        <p14:creationId xmlns:p14="http://schemas.microsoft.com/office/powerpoint/2010/main" val="104192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19</a:t>
            </a:fld>
            <a:endParaRPr lang="zh-CN" altLang="en-US"/>
          </a:p>
        </p:txBody>
      </p:sp>
    </p:spTree>
    <p:extLst>
      <p:ext uri="{BB962C8B-B14F-4D97-AF65-F5344CB8AC3E}">
        <p14:creationId xmlns:p14="http://schemas.microsoft.com/office/powerpoint/2010/main" val="1470934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B49EB-F408-46C9-81E5-27032ED338B2}" type="slidenum">
              <a:rPr lang="zh-CN" altLang="en-US" smtClean="0"/>
              <a:t>20</a:t>
            </a:fld>
            <a:endParaRPr lang="zh-CN" altLang="en-US"/>
          </a:p>
        </p:txBody>
      </p:sp>
    </p:spTree>
    <p:extLst>
      <p:ext uri="{BB962C8B-B14F-4D97-AF65-F5344CB8AC3E}">
        <p14:creationId xmlns:p14="http://schemas.microsoft.com/office/powerpoint/2010/main" val="1661143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7324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213323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2136321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3718889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2562192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3516818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2136376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328540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181841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1624111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0A8DC8-87D4-424F-9EC6-C07C674AD571}" type="datetimeFigureOut">
              <a:rPr lang="zh-CN" altLang="en-US" smtClean="0"/>
              <a:t>2020/4/28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3590535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A8DC8-87D4-424F-9EC6-C07C674AD571}" type="datetimeFigureOut">
              <a:rPr lang="zh-CN" altLang="en-US" smtClean="0"/>
              <a:t>2020/4/28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ED603C-21C2-4573-87D8-6DF5390E68AF}" type="slidenum">
              <a:rPr lang="zh-CN" altLang="en-US" smtClean="0"/>
              <a:t>‹#›</a:t>
            </a:fld>
            <a:endParaRPr lang="zh-CN" altLang="en-US"/>
          </a:p>
        </p:txBody>
      </p:sp>
    </p:spTree>
    <p:extLst>
      <p:ext uri="{BB962C8B-B14F-4D97-AF65-F5344CB8AC3E}">
        <p14:creationId xmlns:p14="http://schemas.microsoft.com/office/powerpoint/2010/main" val="927499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5.wdp"/><Relationship Id="rId2" Type="http://schemas.openxmlformats.org/officeDocument/2006/relationships/hyperlink" Target="http://image.baidu.com/search/detail?ct=503316480&amp;z=&amp;tn=baiduimagedetail&amp;ipn=d&amp;word=%E5%8D%8E%E5%8C%97%E4%BA%8B%E5%8F%98&amp;step_word=&amp;ie=utf-8&amp;in=&amp;cl=2&amp;lm=-1&amp;st=-1&amp;hd=&amp;latest=&amp;copyright=&amp;cs=2719950641,116116363&amp;os=887783661,1771844833&amp;simid=3318854138,211203689&amp;pn=1&amp;rn=1&amp;di=54450&amp;ln=507&amp;fr=&amp;fmq=1587745969360_R&amp;ic=&amp;s=undefined&amp;se=&amp;sme=&amp;tab=0&amp;width=&amp;height=&amp;face=undefined&amp;is=0,0&amp;istype=2&amp;ist=&amp;jit=&amp;bdtype=0&amp;spn=0&amp;pi=0&amp;gsm=0&amp;objurl=http%3A%2F%2F5b0988e595225.cdn.sohucs.com%2Fimages%2F20171210%2Fcf984c86c10b461dbfa21ae387679d66.jpeg&amp;rpstart=0&amp;rpnum=0&amp;adpicid=0&amp;force=undefined" TargetMode="Externa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hyperlink" Target="http://image.baidu.com/search/detail?ct=503316480&amp;z=&amp;tn=baiduimagedetail&amp;ipn=d&amp;word=%E8%A5%BF%E5%AE%89%E4%BA%8B%E5%8F%98&amp;step_word=&amp;ie=utf-8&amp;in=&amp;cl=2&amp;lm=-1&amp;st=-1&amp;hd=&amp;latest=&amp;copyright=&amp;cs=1508040265,3143408609&amp;os=1736859775,115858684&amp;simid=3313271841,94120584&amp;pn=0&amp;rn=1&amp;di=17600&amp;ln=1240&amp;fr=&amp;fmq=1587746751105_R&amp;ic=&amp;s=undefined&amp;se=&amp;sme=&amp;tab=0&amp;width=&amp;height=&amp;face=undefined&amp;is=0,0&amp;istype=2&amp;ist=&amp;jit=&amp;bdtype=0&amp;spn=0&amp;pi=0&amp;gsm=0&amp;objurl=http%3A%2F%2Fwww.agri35.com%2FUploadFiles%2Fimg_0_1967746185_801249733_26.jpg&amp;rpstart=0&amp;rpnum=0&amp;adpicid=0&amp;force=undefined" TargetMode="External"/><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image.baidu.com/search/detail?ct=503316480&amp;z=&amp;tn=baiduimagedetail&amp;ipn=d&amp;word=%E5%9B%BD%E5%85%B1%E5%90%88%E4%BD%9C&amp;step_word=&amp;ie=utf-8&amp;in=&amp;cl=2&amp;lm=-1&amp;st=-1&amp;hd=&amp;latest=&amp;copyright=&amp;cs=1166715644,178475002&amp;os=4045754084,104674305&amp;simid=3533472739,420135367&amp;pn=5&amp;rn=1&amp;di=440&amp;ln=1727&amp;fr=&amp;fmq=1587778339878_R&amp;ic=&amp;s=undefined&amp;se=&amp;sme=&amp;tab=0&amp;width=&amp;height=&amp;face=undefined&amp;is=0,0&amp;istype=2&amp;ist=&amp;jit=&amp;bdtype=0&amp;spn=0&amp;pi=0&amp;gsm=0&amp;objurl=http%3A%2F%2Fpic.guoxuedashi.com%2Flishipic%2F4%2F176270.jpg&amp;rpstart=0&amp;rpnum=0&amp;adpicid=0&amp;force=undefined" TargetMode="Externa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hyperlink" Target="http://image.baidu.com/search/detail?ct=503316480&amp;z=&amp;tn=baiduimagedetail&amp;ipn=d&amp;word=%E5%8D%A2%E6%B2%9F%E6%A1%A5%E4%BA%8B%E5%8F%98&amp;step_word=&amp;ie=utf-8&amp;in=&amp;cl=2&amp;lm=-1&amp;st=-1&amp;hd=&amp;latest=&amp;copyright=&amp;cs=344575847,417565496&amp;os=2516600638,819774560&amp;simid=3383682964,440021500&amp;pn=1&amp;rn=1&amp;di=24750&amp;ln=1301&amp;fr=&amp;fmq=1587778454508_R&amp;ic=&amp;s=undefined&amp;se=&amp;sme=&amp;tab=0&amp;width=&amp;height=&amp;face=undefined&amp;is=0,0&amp;istype=2&amp;ist=&amp;jit=&amp;bdtype=0&amp;spn=0&amp;pi=0&amp;gsm=0&amp;objurl=http%3A%2F%2Fupload.tsingming.com%2Fmuseum%2F53136%2F53136_20140728133017_49694_m.jpg&amp;rpstart=0&amp;rpnum=0&amp;adpicid=0&amp;force=undefined" TargetMode="Externa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hyperlink" Target="https://baike.baidu.com/item/%E6%9C%B1%E5%BE%B7/115094"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baike.baidu.com/item/%E6%8A%97%E6%95%8C%E6%8A%A5" TargetMode="External"/><Relationship Id="rId3" Type="http://schemas.openxmlformats.org/officeDocument/2006/relationships/image" Target="../media/image34.png"/><Relationship Id="rId7" Type="http://schemas.openxmlformats.org/officeDocument/2006/relationships/hyperlink" Target="https://baike.baidu.com/item/%E8%81%82%E8%8D%A3%E8%87%BB/116123"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35.png"/><Relationship Id="rId4" Type="http://schemas.microsoft.com/office/2007/relationships/hdphoto" Target="../media/hdphoto7.wdp"/><Relationship Id="rId9"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9.wdp"/></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1.xml"/><Relationship Id="rId4" Type="http://schemas.microsoft.com/office/2007/relationships/hdphoto" Target="../media/hdphoto10.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image.baidu.com/search/detail?ct=503316480&amp;z=&amp;tn=baiduimagedetail&amp;ipn=d&amp;word=%E6%8A%97%E6%88%98%E8%83%9C%E5%88%A9&amp;step_word=&amp;ie=utf-8&amp;in=&amp;cl=2&amp;lm=-1&amp;st=-1&amp;hd=&amp;latest=&amp;copyright=&amp;cs=2612675250,2255113321&amp;os=2986761211,2071309229&amp;simid=3438235506,465643704&amp;pn=4&amp;rn=1&amp;di=173030&amp;ln=1596&amp;fr=&amp;fmq=1587824212184_R&amp;ic=&amp;s=undefined&amp;se=&amp;sme=&amp;tab=0&amp;width=&amp;height=&amp;face=undefined&amp;is=0,0&amp;istype=2&amp;ist=&amp;jit=&amp;bdtype=0&amp;spn=0&amp;pi=0&amp;gsm=0&amp;objurl=http%3A%2F%2Fs16.sinaimg.cn%2Fmiddle%2F003za9IBty6Usm00zF5bf%26690&amp;rpstart=0&amp;rpnum=0&amp;adpicid=0&amp;force=undefined" TargetMode="External"/><Relationship Id="rId2" Type="http://schemas.openxmlformats.org/officeDocument/2006/relationships/image" Target="../media/image42.jpg"/><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new尘3.png"/>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2395" y="-3399637"/>
            <a:ext cx="12344400" cy="119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7">
            <a:extLst>
              <a:ext uri="{28A0092B-C50C-407E-A947-70E740481C1C}">
                <a14:useLocalDpi xmlns:a14="http://schemas.microsoft.com/office/drawing/2010/main" val="0"/>
              </a:ext>
            </a:extLst>
          </a:blip>
          <a:srcRect l="16880" t="6666" r="17287" b="13333"/>
          <a:stretch/>
        </p:blipFill>
        <p:spPr>
          <a:xfrm>
            <a:off x="2134870" y="215900"/>
            <a:ext cx="8023860" cy="5486400"/>
          </a:xfrm>
          <a:prstGeom prst="rect">
            <a:avLst/>
          </a:prstGeom>
          <a:ln>
            <a:solidFill>
              <a:srgbClr val="E2CA6A"/>
            </a:solidFill>
          </a:ln>
          <a:effectLst>
            <a:outerShdw blurRad="152400" dist="88900" dir="5400000" algn="t" rotWithShape="0">
              <a:prstClr val="black"/>
            </a:outerShdw>
          </a:effectLst>
        </p:spPr>
      </p:pic>
      <p:sp>
        <p:nvSpPr>
          <p:cNvPr id="7" name="文本框 6"/>
          <p:cNvSpPr txBox="1"/>
          <p:nvPr/>
        </p:nvSpPr>
        <p:spPr>
          <a:xfrm>
            <a:off x="84454" y="5251946"/>
            <a:ext cx="7415852" cy="369332"/>
          </a:xfrm>
          <a:prstGeom prst="rect">
            <a:avLst/>
          </a:prstGeom>
          <a:noFill/>
        </p:spPr>
        <p:txBody>
          <a:bodyPr wrap="square" rtlCol="0">
            <a:spAutoFit/>
          </a:bodyPr>
          <a:lstStyle/>
          <a:p>
            <a:r>
              <a:rPr lang="zh-CN" altLang="zh-CN" dirty="0">
                <a:solidFill>
                  <a:schemeClr val="bg1"/>
                </a:solidFill>
              </a:rPr>
              <a:t>中共领导的敌后战场在抗日战争中的中流砥柱作用——纪念百团大战</a:t>
            </a:r>
          </a:p>
        </p:txBody>
      </p:sp>
      <p:grpSp>
        <p:nvGrpSpPr>
          <p:cNvPr id="8" name="组合 7"/>
          <p:cNvGrpSpPr/>
          <p:nvPr/>
        </p:nvGrpSpPr>
        <p:grpSpPr>
          <a:xfrm>
            <a:off x="7029774" y="4501971"/>
            <a:ext cx="1803400" cy="1200329"/>
            <a:chOff x="7029774" y="4501971"/>
            <a:chExt cx="1803400" cy="1200329"/>
          </a:xfrm>
        </p:grpSpPr>
        <p:sp>
          <p:nvSpPr>
            <p:cNvPr id="9" name="文本框 8"/>
            <p:cNvSpPr txBox="1"/>
            <p:nvPr/>
          </p:nvSpPr>
          <p:spPr>
            <a:xfrm>
              <a:off x="7029774" y="4501971"/>
              <a:ext cx="1292225" cy="1200329"/>
            </a:xfrm>
            <a:prstGeom prst="rect">
              <a:avLst/>
            </a:prstGeom>
            <a:noFill/>
          </p:spPr>
          <p:txBody>
            <a:bodyPr wrap="square" rtlCol="0">
              <a:spAutoFit/>
            </a:bodyPr>
            <a:lstStyle/>
            <a:p>
              <a:r>
                <a:rPr lang="en-US" altLang="zh-CN" sz="7200" spc="300" dirty="0">
                  <a:solidFill>
                    <a:schemeClr val="bg1"/>
                  </a:solidFill>
                  <a:effectLst>
                    <a:outerShdw blurRad="50800" dist="63500" dir="5400000" algn="t" rotWithShape="0">
                      <a:prstClr val="black"/>
                    </a:outerShdw>
                  </a:effectLst>
                  <a:latin typeface="Bernard MT Condensed" panose="02050806060905020404" pitchFamily="18" charset="0"/>
                  <a:ea typeface="华文中宋" panose="02010600040101010101" pitchFamily="2" charset="-122"/>
                  <a:cs typeface="经典繁行书" panose="02010609010101010101" pitchFamily="49" charset="-122"/>
                </a:rPr>
                <a:t>80</a:t>
              </a:r>
              <a:endParaRPr lang="zh-CN" altLang="en-US" sz="7200" spc="300" dirty="0">
                <a:solidFill>
                  <a:schemeClr val="bg1"/>
                </a:solidFill>
                <a:effectLst>
                  <a:outerShdw blurRad="50800" dist="63500" dir="5400000" algn="t" rotWithShape="0">
                    <a:prstClr val="black"/>
                  </a:outerShdw>
                </a:effectLst>
                <a:latin typeface="Bernard MT Condensed" panose="02050806060905020404" pitchFamily="18" charset="0"/>
                <a:ea typeface="华文中宋" panose="02010600040101010101" pitchFamily="2" charset="-122"/>
                <a:cs typeface="经典繁行书" panose="02010609010101010101" pitchFamily="49" charset="-122"/>
              </a:endParaRPr>
            </a:p>
          </p:txBody>
        </p:sp>
        <p:sp>
          <p:nvSpPr>
            <p:cNvPr id="10" name="文本框 9"/>
            <p:cNvSpPr txBox="1"/>
            <p:nvPr/>
          </p:nvSpPr>
          <p:spPr>
            <a:xfrm>
              <a:off x="7956874" y="5092084"/>
              <a:ext cx="876300" cy="461665"/>
            </a:xfrm>
            <a:prstGeom prst="rect">
              <a:avLst/>
            </a:prstGeom>
            <a:noFill/>
          </p:spPr>
          <p:txBody>
            <a:bodyPr wrap="squar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周年</a:t>
              </a:r>
            </a:p>
          </p:txBody>
        </p:sp>
      </p:grpSp>
      <p:grpSp>
        <p:nvGrpSpPr>
          <p:cNvPr id="11" name="组合 10"/>
          <p:cNvGrpSpPr/>
          <p:nvPr/>
        </p:nvGrpSpPr>
        <p:grpSpPr>
          <a:xfrm>
            <a:off x="2759710" y="4630420"/>
            <a:ext cx="4357370" cy="584775"/>
            <a:chOff x="2759710" y="4630420"/>
            <a:chExt cx="4357370" cy="584775"/>
          </a:xfrm>
        </p:grpSpPr>
        <p:sp>
          <p:nvSpPr>
            <p:cNvPr id="12" name="文本框 11"/>
            <p:cNvSpPr txBox="1"/>
            <p:nvPr/>
          </p:nvSpPr>
          <p:spPr>
            <a:xfrm>
              <a:off x="2759710" y="4630420"/>
              <a:ext cx="2174240" cy="584775"/>
            </a:xfrm>
            <a:prstGeom prst="rect">
              <a:avLst/>
            </a:prstGeom>
            <a:noFill/>
          </p:spPr>
          <p:txBody>
            <a:bodyPr wrap="square" rtlCol="0">
              <a:spAutoFit/>
            </a:bodyPr>
            <a:lstStyle/>
            <a:p>
              <a:r>
                <a:rPr lang="zh-CN" altLang="en-US" sz="3200" spc="600" dirty="0">
                  <a:solidFill>
                    <a:schemeClr val="bg1"/>
                  </a:solidFill>
                  <a:effectLst>
                    <a:outerShdw dist="50800" dir="5400000" algn="t" rotWithShape="0">
                      <a:prstClr val="black"/>
                    </a:outerShdw>
                  </a:effectLst>
                  <a:latin typeface="华文中宋" panose="02010600040101010101" pitchFamily="2" charset="-122"/>
                  <a:ea typeface="华文中宋" panose="02010600040101010101" pitchFamily="2" charset="-122"/>
                  <a:cs typeface="经典繁行书" panose="02010609010101010101" pitchFamily="49" charset="-122"/>
                </a:rPr>
                <a:t>铭记历史</a:t>
              </a:r>
            </a:p>
          </p:txBody>
        </p:sp>
        <p:sp>
          <p:nvSpPr>
            <p:cNvPr id="13" name="文本框 12"/>
            <p:cNvSpPr txBox="1"/>
            <p:nvPr/>
          </p:nvSpPr>
          <p:spPr>
            <a:xfrm>
              <a:off x="5002530" y="4630420"/>
              <a:ext cx="2114550" cy="584775"/>
            </a:xfrm>
            <a:prstGeom prst="rect">
              <a:avLst/>
            </a:prstGeom>
            <a:noFill/>
          </p:spPr>
          <p:txBody>
            <a:bodyPr wrap="square" rtlCol="0">
              <a:spAutoFit/>
            </a:bodyPr>
            <a:lstStyle/>
            <a:p>
              <a:r>
                <a:rPr lang="zh-CN" altLang="en-US" sz="3200" spc="600" dirty="0">
                  <a:solidFill>
                    <a:schemeClr val="bg1"/>
                  </a:solidFill>
                  <a:effectLst>
                    <a:outerShdw dist="50800" dir="5400000" algn="t" rotWithShape="0">
                      <a:prstClr val="black"/>
                    </a:outerShdw>
                  </a:effectLst>
                  <a:latin typeface="华文中宋" panose="02010600040101010101" pitchFamily="2" charset="-122"/>
                  <a:ea typeface="华文中宋" panose="02010600040101010101" pitchFamily="2" charset="-122"/>
                  <a:cs typeface="经典繁行书" panose="02010609010101010101" pitchFamily="49" charset="-122"/>
                </a:rPr>
                <a:t>开创未来</a:t>
              </a:r>
            </a:p>
          </p:txBody>
        </p:sp>
        <p:cxnSp>
          <p:nvCxnSpPr>
            <p:cNvPr id="14" name="直接连接符 13"/>
            <p:cNvCxnSpPr/>
            <p:nvPr/>
          </p:nvCxnSpPr>
          <p:spPr>
            <a:xfrm>
              <a:off x="4933950" y="4729163"/>
              <a:ext cx="0" cy="43338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p:nvCxnSpPr>
        <p:spPr>
          <a:xfrm>
            <a:off x="7043737" y="4767263"/>
            <a:ext cx="0" cy="72151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背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39140" y="6038850"/>
            <a:ext cx="609600" cy="609600"/>
          </a:xfrm>
          <a:prstGeom prst="rect">
            <a:avLst/>
          </a:prstGeom>
        </p:spPr>
      </p:pic>
      <p:sp>
        <p:nvSpPr>
          <p:cNvPr id="3" name="文本框 2">
            <a:extLst>
              <a:ext uri="{FF2B5EF4-FFF2-40B4-BE49-F238E27FC236}">
                <a16:creationId xmlns:a16="http://schemas.microsoft.com/office/drawing/2014/main" id="{557D3739-5ACA-4D9E-A7F9-779D4D8774CA}"/>
              </a:ext>
            </a:extLst>
          </p:cNvPr>
          <p:cNvSpPr txBox="1"/>
          <p:nvPr/>
        </p:nvSpPr>
        <p:spPr>
          <a:xfrm>
            <a:off x="2493236" y="5669518"/>
            <a:ext cx="295465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汇报人：第三小组全体人员</a:t>
            </a:r>
          </a:p>
        </p:txBody>
      </p:sp>
    </p:spTree>
    <p:extLst>
      <p:ext uri="{BB962C8B-B14F-4D97-AF65-F5344CB8AC3E}">
        <p14:creationId xmlns:p14="http://schemas.microsoft.com/office/powerpoint/2010/main" val="760755739"/>
      </p:ext>
    </p:extLst>
  </p:cSld>
  <p:clrMapOvr>
    <a:masterClrMapping/>
  </p:clrMapOvr>
  <mc:AlternateContent xmlns:mc="http://schemas.openxmlformats.org/markup-compatibility/2006" xmlns:p14="http://schemas.microsoft.com/office/powerpoint/2010/main">
    <mc:Choice Requires="p14">
      <p:transition spd="slow" p14:dur="2000" advTm="6000">
        <p:circle/>
      </p:transition>
    </mc:Choice>
    <mc:Fallback xmlns="">
      <p:transition spd="slow" advTm="6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3" presetClass="entr" presetSubtype="3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strVal val="(6*min(max(#ppt_w*#ppt_h,.3),1)-7.4)/-.7*#ppt_w"/>
                                          </p:val>
                                        </p:tav>
                                        <p:tav tm="100000">
                                          <p:val>
                                            <p:strVal val="#ppt_w"/>
                                          </p:val>
                                        </p:tav>
                                      </p:tavLst>
                                    </p:anim>
                                    <p:anim calcmode="lin" valueType="num">
                                      <p:cBhvr>
                                        <p:cTn id="11" dur="500" fill="hold"/>
                                        <p:tgtEl>
                                          <p:spTgt spid="6"/>
                                        </p:tgtEl>
                                        <p:attrNameLst>
                                          <p:attrName>ppt_h</p:attrName>
                                        </p:attrNameLst>
                                      </p:cBhvr>
                                      <p:tavLst>
                                        <p:tav tm="0">
                                          <p:val>
                                            <p:strVal val="(6*min(max(#ppt_w*#ppt_h,.3),1)-7.4)/-.7*#ppt_h"/>
                                          </p:val>
                                        </p:tav>
                                        <p:tav tm="100000">
                                          <p:val>
                                            <p:strVal val="#ppt_h"/>
                                          </p:val>
                                        </p:tav>
                                      </p:tavLst>
                                    </p:anim>
                                    <p:anim calcmode="lin" valueType="num">
                                      <p:cBhvr>
                                        <p:cTn id="12" dur="500" fill="hold"/>
                                        <p:tgtEl>
                                          <p:spTgt spid="6"/>
                                        </p:tgtEl>
                                        <p:attrNameLst>
                                          <p:attrName>ppt_x</p:attrName>
                                        </p:attrNameLst>
                                      </p:cBhvr>
                                      <p:tavLst>
                                        <p:tav tm="0">
                                          <p:val>
                                            <p:fltVal val="0.5"/>
                                          </p:val>
                                        </p:tav>
                                        <p:tav tm="100000">
                                          <p:val>
                                            <p:strVal val="#ppt_x"/>
                                          </p:val>
                                        </p:tav>
                                      </p:tavLst>
                                    </p:anim>
                                    <p:anim calcmode="lin" valueType="num">
                                      <p:cBhvr>
                                        <p:cTn id="13" dur="500" fill="hold"/>
                                        <p:tgtEl>
                                          <p:spTgt spid="6"/>
                                        </p:tgtEl>
                                        <p:attrNameLst>
                                          <p:attrName>ppt_y</p:attrName>
                                        </p:attrNameLst>
                                      </p:cBhvr>
                                      <p:tavLst>
                                        <p:tav tm="0">
                                          <p:val>
                                            <p:strVal val="1+(6*min(max(#ppt_w*#ppt_h,.3),1)-7.4)/-.7*#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5"/>
                                        </p:tgtEl>
                                        <p:attrNameLst>
                                          <p:attrName>style.visibility</p:attrName>
                                        </p:attrNameLst>
                                      </p:cBhvr>
                                      <p:to>
                                        <p:strVal val="visible"/>
                                      </p:to>
                                    </p:set>
                                    <p:anim calcmode="lin" valueType="num">
                                      <p:cBhvr>
                                        <p:cTn id="16" dur="250" fill="hold"/>
                                        <p:tgtEl>
                                          <p:spTgt spid="5"/>
                                        </p:tgtEl>
                                        <p:attrNameLst>
                                          <p:attrName>ppt_w</p:attrName>
                                        </p:attrNameLst>
                                      </p:cBhvr>
                                      <p:tavLst>
                                        <p:tav tm="0">
                                          <p:val>
                                            <p:fltVal val="0"/>
                                          </p:val>
                                        </p:tav>
                                        <p:tav tm="100000">
                                          <p:val>
                                            <p:strVal val="#ppt_w"/>
                                          </p:val>
                                        </p:tav>
                                      </p:tavLst>
                                    </p:anim>
                                    <p:anim calcmode="lin" valueType="num">
                                      <p:cBhvr>
                                        <p:cTn id="17" dur="250" fill="hold"/>
                                        <p:tgtEl>
                                          <p:spTgt spid="5"/>
                                        </p:tgtEl>
                                        <p:attrNameLst>
                                          <p:attrName>ppt_h</p:attrName>
                                        </p:attrNameLst>
                                      </p:cBhvr>
                                      <p:tavLst>
                                        <p:tav tm="0">
                                          <p:val>
                                            <p:fltVal val="0"/>
                                          </p:val>
                                        </p:tav>
                                        <p:tav tm="100000">
                                          <p:val>
                                            <p:strVal val="#ppt_h"/>
                                          </p:val>
                                        </p:tav>
                                      </p:tavLst>
                                    </p:anim>
                                    <p:animEffect transition="in" filter="fade">
                                      <p:cBhvr>
                                        <p:cTn id="18" dur="250"/>
                                        <p:tgtEl>
                                          <p:spTgt spid="5"/>
                                        </p:tgtEl>
                                      </p:cBhvr>
                                    </p:animEffect>
                                  </p:childTnLst>
                                </p:cTn>
                              </p:par>
                              <p:par>
                                <p:cTn id="19" presetID="6" presetClass="emph" presetSubtype="0" fill="hold" nodeType="withEffect">
                                  <p:stCondLst>
                                    <p:cond delay="400"/>
                                  </p:stCondLst>
                                  <p:childTnLst>
                                    <p:animScale>
                                      <p:cBhvr>
                                        <p:cTn id="20" dur="1300" fill="hold"/>
                                        <p:tgtEl>
                                          <p:spTgt spid="5"/>
                                        </p:tgtEl>
                                      </p:cBhvr>
                                      <p:by x="800000" y="800000"/>
                                    </p:animScale>
                                  </p:childTnLst>
                                </p:cTn>
                              </p:par>
                              <p:par>
                                <p:cTn id="21" presetID="10" presetClass="exit" presetSubtype="0" fill="hold" nodeType="withEffect">
                                  <p:stCondLst>
                                    <p:cond delay="400"/>
                                  </p:stCondLst>
                                  <p:childTnLst>
                                    <p:animEffect transition="out" filter="fade">
                                      <p:cBhvr>
                                        <p:cTn id="22" dur="900"/>
                                        <p:tgtEl>
                                          <p:spTgt spid="5"/>
                                        </p:tgtEl>
                                      </p:cBhvr>
                                    </p:animEffect>
                                    <p:set>
                                      <p:cBhvr>
                                        <p:cTn id="23" dur="1" fill="hold">
                                          <p:stCondLst>
                                            <p:cond delay="899"/>
                                          </p:stCondLst>
                                        </p:cTn>
                                        <p:tgtEl>
                                          <p:spTgt spid="5"/>
                                        </p:tgtEl>
                                        <p:attrNameLst>
                                          <p:attrName>style.visibility</p:attrName>
                                        </p:attrNameLst>
                                      </p:cBhvr>
                                      <p:to>
                                        <p:strVal val="hidden"/>
                                      </p:to>
                                    </p:set>
                                  </p:childTnLst>
                                </p:cTn>
                              </p:par>
                            </p:childTnLst>
                          </p:cTn>
                        </p:par>
                        <p:par>
                          <p:cTn id="24" fill="hold">
                            <p:stCondLst>
                              <p:cond delay="1700"/>
                            </p:stCondLst>
                            <p:childTnLst>
                              <p:par>
                                <p:cTn id="25" presetID="42"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27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7"/>
                                        </p:tgtEl>
                                        <p:attrNameLst>
                                          <p:attrName>style.visibility</p:attrName>
                                        </p:attrNameLst>
                                      </p:cBhvr>
                                      <p:to>
                                        <p:strVal val="visible"/>
                                      </p:to>
                                    </p:set>
                                  </p:childTnLst>
                                </p:cTn>
                              </p:par>
                            </p:childTnLst>
                          </p:cTn>
                        </p:par>
                        <p:par>
                          <p:cTn id="33" fill="hold">
                            <p:stCondLst>
                              <p:cond delay="5601"/>
                            </p:stCondLst>
                            <p:childTnLst>
                              <p:par>
                                <p:cTn id="34" presetID="10" presetClass="entr" presetSubtype="0" fill="hold" nodeType="after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par>
                          <p:cTn id="37" fill="hold">
                            <p:stCondLst>
                              <p:cond delay="6101"/>
                            </p:stCondLst>
                            <p:childTnLst>
                              <p:par>
                                <p:cTn id="38" presetID="16" presetClass="entr" presetSubtype="42"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outHorizontal)">
                                      <p:cBhvr>
                                        <p:cTn id="40" dur="250"/>
                                        <p:tgtEl>
                                          <p:spTgt spid="15"/>
                                        </p:tgtEl>
                                      </p:cBhvr>
                                    </p:animEffect>
                                  </p:childTnLst>
                                </p:cTn>
                              </p:par>
                              <p:par>
                                <p:cTn id="41" presetID="6" presetClass="entr" presetSubtype="32"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circle(out)">
                                      <p:cBhvr>
                                        <p:cTn id="43"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4" repeatCount="indefinite" fill="hold" display="0">
                  <p:stCondLst>
                    <p:cond delay="indefinite"/>
                  </p:stCondLst>
                  <p:endCondLst>
                    <p:cond evt="onStopAudio" delay="0">
                      <p:tgtEl>
                        <p:sldTgt/>
                      </p:tgtEl>
                    </p:cond>
                  </p:endCondLst>
                </p:cTn>
                <p:tgtEl>
                  <p:spTgt spid="2"/>
                </p:tgtEl>
              </p:cMediaNode>
            </p:audio>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60096" y="1124744"/>
            <a:ext cx="4680520" cy="4752528"/>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40116" y="2276872"/>
            <a:ext cx="4320480" cy="459741"/>
          </a:xfrm>
          <a:prstGeom prst="rect">
            <a:avLst/>
          </a:prstGeom>
          <a:noFill/>
        </p:spPr>
        <p:txBody>
          <a:bodyPr wrap="square" rtlCol="0">
            <a:spAutoFit/>
          </a:bodyPr>
          <a:lstStyle>
            <a:defPPr>
              <a:defRPr lang="zh-CN"/>
            </a:defPPr>
            <a:lvl1pPr>
              <a:lnSpc>
                <a:spcPct val="150000"/>
              </a:lnSpc>
              <a:defRPr>
                <a:effectLst>
                  <a:outerShdw blurRad="254000" dist="190500" dir="8100000" algn="tr" rotWithShape="0">
                    <a:prstClr val="black">
                      <a:alpha val="30000"/>
                    </a:prstClr>
                  </a:outerShdw>
                </a:effectLst>
                <a:latin typeface="+mj-ea"/>
                <a:ea typeface="+mj-ea"/>
              </a:defRPr>
            </a:lvl1pPr>
          </a:lstStyle>
          <a:p>
            <a:endPar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p:txBody>
      </p:sp>
      <p:sp>
        <p:nvSpPr>
          <p:cNvPr id="7" name="文本框 6"/>
          <p:cNvSpPr txBox="1"/>
          <p:nvPr/>
        </p:nvSpPr>
        <p:spPr>
          <a:xfrm>
            <a:off x="7464009" y="1762070"/>
            <a:ext cx="3762703" cy="4031873"/>
          </a:xfrm>
          <a:prstGeom prst="rect">
            <a:avLst/>
          </a:prstGeom>
          <a:noFill/>
        </p:spPr>
        <p:txBody>
          <a:bodyPr wrap="square" rtlCol="0">
            <a:spAutoFit/>
          </a:bodyPr>
          <a:lstStyle/>
          <a:p>
            <a:r>
              <a:rPr lang="zh-CN" altLang="zh-CN" sz="2400" dirty="0">
                <a:solidFill>
                  <a:schemeClr val="bg1"/>
                </a:solidFill>
                <a:latin typeface="+mn-ea"/>
              </a:rPr>
              <a:t>（</a:t>
            </a:r>
            <a:r>
              <a:rPr lang="en-US" altLang="zh-CN" sz="2400" dirty="0">
                <a:solidFill>
                  <a:schemeClr val="bg1"/>
                </a:solidFill>
                <a:latin typeface="+mn-ea"/>
              </a:rPr>
              <a:t>1</a:t>
            </a:r>
            <a:r>
              <a:rPr lang="zh-CN" altLang="zh-CN" sz="2400" dirty="0">
                <a:solidFill>
                  <a:schemeClr val="bg1"/>
                </a:solidFill>
                <a:latin typeface="+mn-ea"/>
              </a:rPr>
              <a:t>）九一八事变：</a:t>
            </a:r>
            <a:r>
              <a:rPr lang="en-US" altLang="zh-CN" sz="2400" dirty="0">
                <a:solidFill>
                  <a:schemeClr val="bg1"/>
                </a:solidFill>
                <a:latin typeface="+mn-ea"/>
              </a:rPr>
              <a:t>1931</a:t>
            </a:r>
            <a:r>
              <a:rPr lang="zh-CN" altLang="zh-CN" sz="2400" dirty="0">
                <a:solidFill>
                  <a:schemeClr val="bg1"/>
                </a:solidFill>
                <a:latin typeface="+mn-ea"/>
              </a:rPr>
              <a:t>年，关东军借口“柳条湖事件”，突袭沈阳。</a:t>
            </a:r>
          </a:p>
          <a:p>
            <a:r>
              <a:rPr lang="zh-CN" altLang="zh-CN" sz="2400" dirty="0">
                <a:solidFill>
                  <a:schemeClr val="bg1"/>
                </a:solidFill>
                <a:latin typeface="+mn-ea"/>
              </a:rPr>
              <a:t>（</a:t>
            </a:r>
            <a:r>
              <a:rPr lang="en-US" altLang="zh-CN" sz="2400" dirty="0">
                <a:solidFill>
                  <a:schemeClr val="bg1"/>
                </a:solidFill>
                <a:latin typeface="+mn-ea"/>
              </a:rPr>
              <a:t>2</a:t>
            </a:r>
            <a:r>
              <a:rPr lang="zh-CN" altLang="zh-CN" sz="2400" dirty="0">
                <a:solidFill>
                  <a:schemeClr val="bg1"/>
                </a:solidFill>
                <a:latin typeface="+mn-ea"/>
              </a:rPr>
              <a:t>）一二八事变：</a:t>
            </a:r>
            <a:r>
              <a:rPr lang="en-US" altLang="zh-CN" sz="2400" dirty="0">
                <a:solidFill>
                  <a:schemeClr val="bg1"/>
                </a:solidFill>
                <a:latin typeface="+mn-ea"/>
              </a:rPr>
              <a:t>1932</a:t>
            </a:r>
            <a:r>
              <a:rPr lang="zh-CN" altLang="zh-CN" sz="2400" dirty="0">
                <a:solidFill>
                  <a:schemeClr val="bg1"/>
                </a:solidFill>
                <a:latin typeface="+mn-ea"/>
              </a:rPr>
              <a:t>年，日军在上海挑起战争，十九路军抵抗。</a:t>
            </a:r>
          </a:p>
          <a:p>
            <a:r>
              <a:rPr lang="zh-CN" altLang="zh-CN" sz="2400" dirty="0">
                <a:solidFill>
                  <a:schemeClr val="bg1"/>
                </a:solidFill>
                <a:latin typeface="+mn-ea"/>
              </a:rPr>
              <a:t>（</a:t>
            </a:r>
            <a:r>
              <a:rPr lang="en-US" altLang="zh-CN" sz="2400" dirty="0">
                <a:solidFill>
                  <a:schemeClr val="bg1"/>
                </a:solidFill>
                <a:latin typeface="+mn-ea"/>
              </a:rPr>
              <a:t>3</a:t>
            </a:r>
            <a:r>
              <a:rPr lang="zh-CN" altLang="zh-CN" sz="2400" dirty="0">
                <a:solidFill>
                  <a:schemeClr val="bg1"/>
                </a:solidFill>
                <a:latin typeface="+mn-ea"/>
              </a:rPr>
              <a:t>）建伪满洲国：</a:t>
            </a:r>
            <a:r>
              <a:rPr lang="en-US" altLang="zh-CN" sz="2400" dirty="0">
                <a:solidFill>
                  <a:schemeClr val="bg1"/>
                </a:solidFill>
                <a:latin typeface="+mn-ea"/>
              </a:rPr>
              <a:t>1932</a:t>
            </a:r>
            <a:r>
              <a:rPr lang="zh-CN" altLang="zh-CN" sz="2400" dirty="0">
                <a:solidFill>
                  <a:schemeClr val="bg1"/>
                </a:solidFill>
                <a:latin typeface="+mn-ea"/>
              </a:rPr>
              <a:t>年，日军占领东三省后，清废帝溥仪做傀儡。</a:t>
            </a:r>
          </a:p>
          <a:p>
            <a:endParaRPr lang="zh-CN" altLang="en-US" sz="4000" dirty="0">
              <a:ln w="6350">
                <a:noFill/>
              </a:ln>
              <a:solidFill>
                <a:srgbClr val="939393"/>
              </a:solidFill>
              <a:effectLst/>
              <a:latin typeface="李旭科毛笔行书" panose="02010600030101010101" pitchFamily="2" charset="-122"/>
              <a:ea typeface="李旭科毛笔行书" panose="02010600030101010101" pitchFamily="2" charset="-122"/>
            </a:endParaRPr>
          </a:p>
        </p:txBody>
      </p:sp>
      <p:sp>
        <p:nvSpPr>
          <p:cNvPr id="2" name="矩形 1">
            <a:extLst>
              <a:ext uri="{FF2B5EF4-FFF2-40B4-BE49-F238E27FC236}">
                <a16:creationId xmlns:a16="http://schemas.microsoft.com/office/drawing/2014/main" id="{B4866E6E-516F-4A85-B0AD-527975A0D697}"/>
              </a:ext>
            </a:extLst>
          </p:cNvPr>
          <p:cNvSpPr/>
          <p:nvPr/>
        </p:nvSpPr>
        <p:spPr>
          <a:xfrm>
            <a:off x="7390686" y="6396335"/>
            <a:ext cx="4801314" cy="461665"/>
          </a:xfrm>
          <a:prstGeom prst="rect">
            <a:avLst/>
          </a:prstGeom>
        </p:spPr>
        <p:txBody>
          <a:bodyPr wrap="none">
            <a:spAutoFit/>
          </a:bodyPr>
          <a:lstStyle/>
          <a:p>
            <a:r>
              <a:rPr lang="zh-CN" altLang="zh-CN" sz="2400" dirty="0">
                <a:solidFill>
                  <a:schemeClr val="bg1"/>
                </a:solidFill>
                <a:latin typeface="李旭科毛笔行书" panose="02010600030101010101" charset="-122"/>
                <a:ea typeface="李旭科毛笔行书" panose="02010600030101010101" charset="-122"/>
              </a:rPr>
              <a:t>九一八事变与抗日救亡运动的兴起</a:t>
            </a:r>
            <a:endParaRPr lang="zh-CN" altLang="en-US" sz="2400" dirty="0">
              <a:solidFill>
                <a:schemeClr val="bg1"/>
              </a:solidFill>
              <a:latin typeface="李旭科毛笔行书" panose="02010600030101010101" charset="-122"/>
              <a:ea typeface="李旭科毛笔行书" panose="02010600030101010101" charset="-122"/>
            </a:endParaRPr>
          </a:p>
        </p:txBody>
      </p:sp>
      <p:pic>
        <p:nvPicPr>
          <p:cNvPr id="9" name="图片 8">
            <a:extLst>
              <a:ext uri="{FF2B5EF4-FFF2-40B4-BE49-F238E27FC236}">
                <a16:creationId xmlns:a16="http://schemas.microsoft.com/office/drawing/2014/main" id="{FDA7C729-3B03-422E-B8F6-F47BA1FBA63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33495" y="1124744"/>
            <a:ext cx="7803916" cy="5089193"/>
          </a:xfrm>
          <a:prstGeom prst="rect">
            <a:avLst/>
          </a:prstGeom>
          <a:effectLst>
            <a:innerShdw blurRad="50800" dist="50800" dir="16200000">
              <a:prstClr val="black">
                <a:alpha val="80000"/>
              </a:prstClr>
            </a:innerShdw>
          </a:effectLst>
        </p:spPr>
      </p:pic>
    </p:spTree>
    <p:extLst>
      <p:ext uri="{BB962C8B-B14F-4D97-AF65-F5344CB8AC3E}">
        <p14:creationId xmlns:p14="http://schemas.microsoft.com/office/powerpoint/2010/main" val="88020382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27" presetClass="entr" presetSubtype="0" fill="hold" grpId="0" nodeType="afterEffect" nodePh="1">
                                  <p:stCondLst>
                                    <p:cond delay="0"/>
                                  </p:stCondLst>
                                  <p:endCondLst>
                                    <p:cond evt="begin" delay="0">
                                      <p:tn val="15"/>
                                    </p:cond>
                                  </p:endCondLst>
                                  <p:iterate type="lt">
                                    <p:tmPct val="50000"/>
                                  </p:iterate>
                                  <p:childTnLst>
                                    <p:set>
                                      <p:cBhvr>
                                        <p:cTn id="16" dur="1" fill="hold">
                                          <p:stCondLst>
                                            <p:cond delay="0"/>
                                          </p:stCondLst>
                                        </p:cTn>
                                        <p:tgtEl>
                                          <p:spTgt spid="6"/>
                                        </p:tgtEl>
                                        <p:attrNameLst>
                                          <p:attrName>style.visibility</p:attrName>
                                        </p:attrNameLst>
                                      </p:cBhvr>
                                      <p:to>
                                        <p:strVal val="visible"/>
                                      </p:to>
                                    </p:set>
                                    <p:anim calcmode="discrete" valueType="clr">
                                      <p:cBhvr override="childStyle">
                                        <p:cTn id="17" dur="100"/>
                                        <p:tgtEl>
                                          <p:spTgt spid="6"/>
                                        </p:tgtEl>
                                        <p:attrNameLst>
                                          <p:attrName>style.color</p:attrName>
                                        </p:attrNameLst>
                                      </p:cBhvr>
                                      <p:tavLst>
                                        <p:tav tm="0">
                                          <p:val>
                                            <p:clrVal>
                                              <a:srgbClr val="FFCC00"/>
                                            </p:clrVal>
                                          </p:val>
                                        </p:tav>
                                        <p:tav tm="50000">
                                          <p:val>
                                            <p:clrVal>
                                              <a:srgbClr val="FF6600"/>
                                            </p:clrVal>
                                          </p:val>
                                        </p:tav>
                                      </p:tavLst>
                                    </p:anim>
                                    <p:anim calcmode="discrete" valueType="clr">
                                      <p:cBhvr>
                                        <p:cTn id="18" dur="100"/>
                                        <p:tgtEl>
                                          <p:spTgt spid="6"/>
                                        </p:tgtEl>
                                        <p:attrNameLst>
                                          <p:attrName>fillcolor</p:attrName>
                                        </p:attrNameLst>
                                      </p:cBhvr>
                                      <p:tavLst>
                                        <p:tav tm="0">
                                          <p:val>
                                            <p:clrVal>
                                              <a:schemeClr val="accent2"/>
                                            </p:clrVal>
                                          </p:val>
                                        </p:tav>
                                        <p:tav tm="50000">
                                          <p:val>
                                            <p:clrVal>
                                              <a:schemeClr val="hlink"/>
                                            </p:clrVal>
                                          </p:val>
                                        </p:tav>
                                      </p:tavLst>
                                    </p:anim>
                                    <p:set>
                                      <p:cBhvr>
                                        <p:cTn id="19" dur="1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2D9FACB-D4FE-47D1-BE35-795964DE252B}"/>
              </a:ext>
            </a:extLst>
          </p:cNvPr>
          <p:cNvSpPr/>
          <p:nvPr/>
        </p:nvSpPr>
        <p:spPr>
          <a:xfrm>
            <a:off x="1488440" y="1772975"/>
            <a:ext cx="9377680" cy="3454400"/>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8CC7D36-451D-42BA-9D2D-259E94AB19DA}"/>
              </a:ext>
            </a:extLst>
          </p:cNvPr>
          <p:cNvSpPr txBox="1"/>
          <p:nvPr/>
        </p:nvSpPr>
        <p:spPr>
          <a:xfrm>
            <a:off x="2326640" y="2077894"/>
            <a:ext cx="7701280" cy="3139321"/>
          </a:xfrm>
          <a:prstGeom prst="rect">
            <a:avLst/>
          </a:prstGeom>
          <a:noFill/>
        </p:spPr>
        <p:txBody>
          <a:bodyPr wrap="square" rtlCol="0">
            <a:spAutoFit/>
          </a:bodyPr>
          <a:lstStyle/>
          <a:p>
            <a:r>
              <a:rPr lang="zh-CN" altLang="en-US" sz="2000" dirty="0">
                <a:solidFill>
                  <a:schemeClr val="bg1"/>
                </a:solidFill>
                <a:latin typeface="苏新诗柳楷简" panose="02010600030101010101" charset="-122"/>
                <a:ea typeface="苏新诗柳楷简" panose="02010600030101010101" charset="-122"/>
              </a:rPr>
              <a:t>影响</a:t>
            </a:r>
            <a:endParaRPr lang="en-US" altLang="zh-CN" sz="2000" dirty="0">
              <a:solidFill>
                <a:schemeClr val="bg1"/>
              </a:solidFill>
              <a:latin typeface="苏新诗柳楷简" panose="02010600030101010101" charset="-122"/>
              <a:ea typeface="苏新诗柳楷简" panose="02010600030101010101" charset="-122"/>
            </a:endParaRPr>
          </a:p>
          <a:p>
            <a:r>
              <a:rPr lang="zh-CN" altLang="zh-CN" sz="2000" dirty="0">
                <a:solidFill>
                  <a:schemeClr val="bg1"/>
                </a:solidFill>
                <a:latin typeface="苏新诗柳楷简" panose="02010600030101010101" charset="-122"/>
                <a:ea typeface="苏新诗柳楷简" panose="02010600030101010101" charset="-122"/>
              </a:rPr>
              <a:t>民族危机深重，国民政府与民众的应对策略不同。</a:t>
            </a:r>
          </a:p>
          <a:p>
            <a:r>
              <a:rPr lang="zh-CN" altLang="zh-CN" sz="2000" dirty="0">
                <a:solidFill>
                  <a:schemeClr val="bg1"/>
                </a:solidFill>
                <a:latin typeface="苏新诗柳楷简" panose="02010600030101010101" charset="-122"/>
                <a:ea typeface="苏新诗柳楷简" panose="02010600030101010101" charset="-122"/>
              </a:rPr>
              <a:t>（</a:t>
            </a:r>
            <a:r>
              <a:rPr lang="en-US" altLang="zh-CN" sz="2000" dirty="0">
                <a:solidFill>
                  <a:schemeClr val="bg1"/>
                </a:solidFill>
                <a:latin typeface="苏新诗柳楷简" panose="02010600030101010101" charset="-122"/>
                <a:ea typeface="苏新诗柳楷简" panose="02010600030101010101" charset="-122"/>
              </a:rPr>
              <a:t>1</a:t>
            </a:r>
            <a:r>
              <a:rPr lang="zh-CN" altLang="zh-CN" sz="2000" dirty="0">
                <a:solidFill>
                  <a:schemeClr val="bg1"/>
                </a:solidFill>
                <a:latin typeface="苏新诗柳楷简" panose="02010600030101010101" charset="-122"/>
                <a:ea typeface="苏新诗柳楷简" panose="02010600030101010101" charset="-122"/>
              </a:rPr>
              <a:t>）国民政府的不抵抗政策</a:t>
            </a:r>
          </a:p>
          <a:p>
            <a:r>
              <a:rPr lang="zh-CN" altLang="zh-CN" sz="2000" dirty="0">
                <a:solidFill>
                  <a:schemeClr val="bg1"/>
                </a:solidFill>
                <a:latin typeface="苏新诗柳楷简" panose="02010600030101010101" charset="-122"/>
                <a:ea typeface="苏新诗柳楷简" panose="02010600030101010101" charset="-122"/>
              </a:rPr>
              <a:t>①坚持“攘外必先安内”，“围剿”红军和革命根据地。</a:t>
            </a:r>
          </a:p>
          <a:p>
            <a:r>
              <a:rPr lang="zh-CN" altLang="zh-CN" sz="2000" dirty="0">
                <a:solidFill>
                  <a:schemeClr val="bg1"/>
                </a:solidFill>
                <a:latin typeface="苏新诗柳楷简" panose="02010600030101010101" charset="-122"/>
                <a:ea typeface="苏新诗柳楷简" panose="02010600030101010101" charset="-122"/>
              </a:rPr>
              <a:t>②幻想国联迫使日本撤兵，但李顿调查团提出国际共管后，日本退出国联。</a:t>
            </a:r>
          </a:p>
          <a:p>
            <a:r>
              <a:rPr lang="zh-CN" altLang="zh-CN" sz="2000" dirty="0">
                <a:solidFill>
                  <a:schemeClr val="bg1"/>
                </a:solidFill>
                <a:latin typeface="苏新诗柳楷简" panose="02010600030101010101" charset="-122"/>
                <a:ea typeface="苏新诗柳楷简" panose="02010600030101010101" charset="-122"/>
              </a:rPr>
              <a:t>（</a:t>
            </a:r>
            <a:r>
              <a:rPr lang="en-US" altLang="zh-CN" sz="2000" dirty="0">
                <a:solidFill>
                  <a:schemeClr val="bg1"/>
                </a:solidFill>
                <a:latin typeface="苏新诗柳楷简" panose="02010600030101010101" charset="-122"/>
                <a:ea typeface="苏新诗柳楷简" panose="02010600030101010101" charset="-122"/>
              </a:rPr>
              <a:t>2</a:t>
            </a:r>
            <a:r>
              <a:rPr lang="zh-CN" altLang="zh-CN" sz="2000" dirty="0">
                <a:solidFill>
                  <a:schemeClr val="bg1"/>
                </a:solidFill>
                <a:latin typeface="苏新诗柳楷简" panose="02010600030101010101" charset="-122"/>
                <a:ea typeface="苏新诗柳楷简" panose="02010600030101010101" charset="-122"/>
              </a:rPr>
              <a:t>）民众的抗日救亡运动兴起</a:t>
            </a:r>
          </a:p>
          <a:p>
            <a:r>
              <a:rPr lang="zh-CN" altLang="zh-CN" sz="2000" dirty="0">
                <a:solidFill>
                  <a:schemeClr val="bg1"/>
                </a:solidFill>
                <a:latin typeface="苏新诗柳楷简" panose="02010600030101010101" charset="-122"/>
                <a:ea typeface="苏新诗柳楷简" panose="02010600030101010101" charset="-122"/>
              </a:rPr>
              <a:t>杨靖宇等领导的东北人民革命军坚持抗战，</a:t>
            </a:r>
            <a:r>
              <a:rPr lang="en-US" altLang="zh-CN" sz="2000" dirty="0">
                <a:solidFill>
                  <a:schemeClr val="bg1"/>
                </a:solidFill>
                <a:latin typeface="苏新诗柳楷简" panose="02010600030101010101" charset="-122"/>
                <a:ea typeface="苏新诗柳楷简" panose="02010600030101010101" charset="-122"/>
              </a:rPr>
              <a:t>1936</a:t>
            </a:r>
            <a:r>
              <a:rPr lang="zh-CN" altLang="zh-CN" sz="2000" dirty="0">
                <a:solidFill>
                  <a:schemeClr val="bg1"/>
                </a:solidFill>
                <a:latin typeface="苏新诗柳楷简" panose="02010600030101010101" charset="-122"/>
                <a:ea typeface="苏新诗柳楷简" panose="02010600030101010101" charset="-122"/>
              </a:rPr>
              <a:t>年初，改编为</a:t>
            </a:r>
            <a:r>
              <a:rPr lang="zh-CN" altLang="zh-CN" sz="2000" dirty="0">
                <a:solidFill>
                  <a:srgbClr val="FFC000"/>
                </a:solidFill>
                <a:latin typeface="苏新诗柳楷简" panose="02010600030101010101" charset="-122"/>
                <a:ea typeface="苏新诗柳楷简" panose="02010600030101010101" charset="-122"/>
              </a:rPr>
              <a:t>中共领导的东北抗日联军</a:t>
            </a:r>
            <a:r>
              <a:rPr lang="zh-CN" altLang="zh-CN" sz="2000" dirty="0">
                <a:solidFill>
                  <a:schemeClr val="bg1"/>
                </a:solidFill>
                <a:latin typeface="苏新诗柳楷简" panose="02010600030101010101" charset="-122"/>
                <a:ea typeface="苏新诗柳楷简" panose="02010600030101010101" charset="-122"/>
              </a:rPr>
              <a:t>，牵制了大量日军。</a:t>
            </a:r>
          </a:p>
          <a:p>
            <a:endParaRPr lang="zh-CN" altLang="en-US" dirty="0"/>
          </a:p>
        </p:txBody>
      </p:sp>
      <p:sp>
        <p:nvSpPr>
          <p:cNvPr id="6" name="矩形 5">
            <a:extLst>
              <a:ext uri="{FF2B5EF4-FFF2-40B4-BE49-F238E27FC236}">
                <a16:creationId xmlns:a16="http://schemas.microsoft.com/office/drawing/2014/main" id="{865AA441-4A59-49D7-AF15-6B9C5BE4ABE9}"/>
              </a:ext>
            </a:extLst>
          </p:cNvPr>
          <p:cNvSpPr/>
          <p:nvPr/>
        </p:nvSpPr>
        <p:spPr>
          <a:xfrm>
            <a:off x="7276768" y="6283632"/>
            <a:ext cx="4801314" cy="461665"/>
          </a:xfrm>
          <a:prstGeom prst="rect">
            <a:avLst/>
          </a:prstGeom>
        </p:spPr>
        <p:txBody>
          <a:bodyPr wrap="none">
            <a:spAutoFit/>
          </a:bodyPr>
          <a:lstStyle/>
          <a:p>
            <a:r>
              <a:rPr lang="zh-CN" altLang="zh-CN" sz="2400" dirty="0">
                <a:solidFill>
                  <a:schemeClr val="bg1"/>
                </a:solidFill>
                <a:latin typeface="李旭科毛笔行书" panose="02010600030101010101" charset="-122"/>
                <a:ea typeface="李旭科毛笔行书" panose="02010600030101010101" charset="-122"/>
              </a:rPr>
              <a:t>九一八事变与抗日救亡运动的兴起</a:t>
            </a:r>
            <a:endParaRPr lang="zh-CN" altLang="en-US" sz="2400" dirty="0">
              <a:solidFill>
                <a:schemeClr val="bg1"/>
              </a:solidFill>
              <a:latin typeface="李旭科毛笔行书" panose="02010600030101010101" charset="-122"/>
              <a:ea typeface="李旭科毛笔行书" panose="02010600030101010101" charset="-122"/>
            </a:endParaRPr>
          </a:p>
        </p:txBody>
      </p:sp>
    </p:spTree>
    <p:extLst>
      <p:ext uri="{BB962C8B-B14F-4D97-AF65-F5344CB8AC3E}">
        <p14:creationId xmlns:p14="http://schemas.microsoft.com/office/powerpoint/2010/main" val="391034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hlinkClick r:id="rId2"/>
            <a:extLst>
              <a:ext uri="{FF2B5EF4-FFF2-40B4-BE49-F238E27FC236}">
                <a16:creationId xmlns:a16="http://schemas.microsoft.com/office/drawing/2014/main" id="{CEE48B3C-F9A1-4975-8B4C-C33CFFDB58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270454" y="-223587"/>
            <a:ext cx="4087813" cy="2349318"/>
          </a:xfrm>
          <a:prstGeom prst="rect">
            <a:avLst/>
          </a:prstGeom>
          <a:blipFill>
            <a:blip r:embed="rId5"/>
            <a:stretch>
              <a:fillRect/>
            </a:stretch>
          </a:blipFill>
          <a:ln>
            <a:noFill/>
          </a:ln>
          <a:scene3d>
            <a:camera prst="perspectiveHeroicExtremeLeftFacing"/>
            <a:lightRig rig="threePt" dir="t"/>
          </a:scene3d>
        </p:spPr>
      </p:pic>
      <p:sp>
        <p:nvSpPr>
          <p:cNvPr id="5" name="矩形 4">
            <a:extLst>
              <a:ext uri="{FF2B5EF4-FFF2-40B4-BE49-F238E27FC236}">
                <a16:creationId xmlns:a16="http://schemas.microsoft.com/office/drawing/2014/main" id="{82D9FACB-D4FE-47D1-BE35-795964DE252B}"/>
              </a:ext>
            </a:extLst>
          </p:cNvPr>
          <p:cNvSpPr/>
          <p:nvPr/>
        </p:nvSpPr>
        <p:spPr>
          <a:xfrm>
            <a:off x="2613081" y="1621622"/>
            <a:ext cx="7701281" cy="3474728"/>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8CC7D36-451D-42BA-9D2D-259E94AB19DA}"/>
              </a:ext>
            </a:extLst>
          </p:cNvPr>
          <p:cNvSpPr txBox="1"/>
          <p:nvPr/>
        </p:nvSpPr>
        <p:spPr>
          <a:xfrm>
            <a:off x="2749998" y="1621622"/>
            <a:ext cx="7701280" cy="3693319"/>
          </a:xfrm>
          <a:prstGeom prst="rect">
            <a:avLst/>
          </a:prstGeom>
          <a:noFill/>
        </p:spPr>
        <p:txBody>
          <a:bodyPr wrap="square" rtlCol="0">
            <a:spAutoFit/>
          </a:bodyPr>
          <a:lstStyle/>
          <a:p>
            <a:r>
              <a:rPr lang="zh-CN" altLang="zh-CN" dirty="0">
                <a:solidFill>
                  <a:schemeClr val="bg1"/>
                </a:solidFill>
              </a:rPr>
              <a:t>华北事变与一二·九运动（</a:t>
            </a:r>
            <a:r>
              <a:rPr lang="en-US" altLang="zh-CN" dirty="0">
                <a:solidFill>
                  <a:schemeClr val="bg1"/>
                </a:solidFill>
              </a:rPr>
              <a:t>1935</a:t>
            </a:r>
            <a:r>
              <a:rPr lang="zh-CN" altLang="zh-CN" dirty="0">
                <a:solidFill>
                  <a:schemeClr val="bg1"/>
                </a:solidFill>
              </a:rPr>
              <a:t>）</a:t>
            </a:r>
          </a:p>
          <a:p>
            <a:r>
              <a:rPr lang="en-US" altLang="zh-CN" dirty="0">
                <a:solidFill>
                  <a:schemeClr val="bg1"/>
                </a:solidFill>
              </a:rPr>
              <a:t>1.</a:t>
            </a:r>
            <a:r>
              <a:rPr lang="zh-CN" altLang="zh-CN" dirty="0">
                <a:solidFill>
                  <a:schemeClr val="bg1"/>
                </a:solidFill>
              </a:rPr>
              <a:t>背景：日军进犯关内，长城抗战。</a:t>
            </a:r>
          </a:p>
          <a:p>
            <a:r>
              <a:rPr lang="en-US" altLang="zh-CN" dirty="0">
                <a:solidFill>
                  <a:schemeClr val="bg1"/>
                </a:solidFill>
              </a:rPr>
              <a:t>2.</a:t>
            </a:r>
            <a:r>
              <a:rPr lang="zh-CN" altLang="zh-CN" dirty="0">
                <a:solidFill>
                  <a:schemeClr val="bg1"/>
                </a:solidFill>
              </a:rPr>
              <a:t>过程：</a:t>
            </a:r>
            <a:r>
              <a:rPr lang="en-US" altLang="zh-CN" dirty="0">
                <a:solidFill>
                  <a:schemeClr val="bg1"/>
                </a:solidFill>
              </a:rPr>
              <a:t>1935</a:t>
            </a:r>
            <a:r>
              <a:rPr lang="zh-CN" altLang="zh-CN" dirty="0">
                <a:solidFill>
                  <a:schemeClr val="bg1"/>
                </a:solidFill>
              </a:rPr>
              <a:t>年，日本实际控制热河、河北、察哈尔，进而策动“华北自治运动”。</a:t>
            </a:r>
          </a:p>
          <a:p>
            <a:r>
              <a:rPr lang="en-US" altLang="zh-CN" dirty="0">
                <a:solidFill>
                  <a:schemeClr val="bg1"/>
                </a:solidFill>
              </a:rPr>
              <a:t>3.</a:t>
            </a:r>
            <a:r>
              <a:rPr lang="zh-CN" altLang="zh-CN" dirty="0">
                <a:solidFill>
                  <a:schemeClr val="bg1"/>
                </a:solidFill>
              </a:rPr>
              <a:t>影响：一二·九运动与抗日救亡运动的新高潮</a:t>
            </a:r>
          </a:p>
          <a:p>
            <a:r>
              <a:rPr lang="zh-CN" altLang="zh-CN" dirty="0">
                <a:solidFill>
                  <a:schemeClr val="bg1"/>
                </a:solidFill>
              </a:rPr>
              <a:t>（</a:t>
            </a:r>
            <a:r>
              <a:rPr lang="en-US" altLang="zh-CN" dirty="0">
                <a:solidFill>
                  <a:schemeClr val="bg1"/>
                </a:solidFill>
              </a:rPr>
              <a:t>1</a:t>
            </a:r>
            <a:r>
              <a:rPr lang="zh-CN" altLang="zh-CN" dirty="0">
                <a:solidFill>
                  <a:schemeClr val="bg1"/>
                </a:solidFill>
              </a:rPr>
              <a:t>）</a:t>
            </a:r>
            <a:r>
              <a:rPr lang="zh-CN" altLang="zh-CN" dirty="0">
                <a:solidFill>
                  <a:srgbClr val="FFC000"/>
                </a:solidFill>
              </a:rPr>
              <a:t>中共为挽救民族危机，调整方针</a:t>
            </a:r>
          </a:p>
          <a:p>
            <a:r>
              <a:rPr lang="zh-CN" altLang="zh-CN" dirty="0">
                <a:solidFill>
                  <a:schemeClr val="bg1"/>
                </a:solidFill>
              </a:rPr>
              <a:t>①“</a:t>
            </a:r>
            <a:r>
              <a:rPr lang="zh-CN" altLang="zh-CN" dirty="0">
                <a:solidFill>
                  <a:srgbClr val="FFFF00"/>
                </a:solidFill>
              </a:rPr>
              <a:t>八一宣言</a:t>
            </a:r>
            <a:r>
              <a:rPr lang="zh-CN" altLang="zh-CN" dirty="0">
                <a:solidFill>
                  <a:schemeClr val="bg1"/>
                </a:solidFill>
              </a:rPr>
              <a:t>”（《为抗日救国告全体同胞书》）：“</a:t>
            </a:r>
            <a:r>
              <a:rPr lang="zh-CN" altLang="zh-CN" dirty="0">
                <a:solidFill>
                  <a:srgbClr val="FFC000"/>
                </a:solidFill>
              </a:rPr>
              <a:t>停止内战，一致抗日</a:t>
            </a:r>
            <a:r>
              <a:rPr lang="zh-CN" altLang="zh-CN" dirty="0">
                <a:solidFill>
                  <a:schemeClr val="bg1"/>
                </a:solidFill>
              </a:rPr>
              <a:t>”。</a:t>
            </a:r>
          </a:p>
          <a:p>
            <a:r>
              <a:rPr lang="zh-CN" altLang="zh-CN" dirty="0">
                <a:solidFill>
                  <a:schemeClr val="bg1"/>
                </a:solidFill>
              </a:rPr>
              <a:t>②瓦窑堡会议：确定了建立抗日民族统一战线的方针，统一党内思想。</a:t>
            </a:r>
          </a:p>
          <a:p>
            <a:r>
              <a:rPr lang="zh-CN" altLang="zh-CN" dirty="0">
                <a:solidFill>
                  <a:schemeClr val="bg1"/>
                </a:solidFill>
              </a:rPr>
              <a:t>（</a:t>
            </a:r>
            <a:r>
              <a:rPr lang="en-US" altLang="zh-CN" dirty="0">
                <a:solidFill>
                  <a:schemeClr val="bg1"/>
                </a:solidFill>
              </a:rPr>
              <a:t>2</a:t>
            </a:r>
            <a:r>
              <a:rPr lang="zh-CN" altLang="zh-CN" dirty="0">
                <a:solidFill>
                  <a:schemeClr val="bg1"/>
                </a:solidFill>
              </a:rPr>
              <a:t>）</a:t>
            </a:r>
            <a:r>
              <a:rPr lang="zh-CN" altLang="zh-CN" dirty="0">
                <a:solidFill>
                  <a:srgbClr val="FFC000"/>
                </a:solidFill>
              </a:rPr>
              <a:t>一二·九运动</a:t>
            </a:r>
          </a:p>
          <a:p>
            <a:r>
              <a:rPr lang="zh-CN" altLang="zh-CN" dirty="0">
                <a:solidFill>
                  <a:schemeClr val="bg1"/>
                </a:solidFill>
              </a:rPr>
              <a:t>北平学生游行示威，宣传了</a:t>
            </a:r>
            <a:r>
              <a:rPr lang="zh-CN" altLang="zh-CN" dirty="0">
                <a:solidFill>
                  <a:srgbClr val="FFC000"/>
                </a:solidFill>
              </a:rPr>
              <a:t>中共“停止内战，一致对外”的主张</a:t>
            </a:r>
            <a:r>
              <a:rPr lang="zh-CN" altLang="zh-CN" dirty="0">
                <a:solidFill>
                  <a:schemeClr val="bg1"/>
                </a:solidFill>
              </a:rPr>
              <a:t>，</a:t>
            </a:r>
            <a:r>
              <a:rPr lang="zh-CN" altLang="zh-CN" dirty="0">
                <a:solidFill>
                  <a:srgbClr val="FFFF00"/>
                </a:solidFill>
              </a:rPr>
              <a:t>促进民族新觉醒。</a:t>
            </a:r>
          </a:p>
          <a:p>
            <a:endParaRPr lang="zh-CN" altLang="en-US" dirty="0"/>
          </a:p>
        </p:txBody>
      </p:sp>
      <p:sp>
        <p:nvSpPr>
          <p:cNvPr id="6" name="矩形 5">
            <a:extLst>
              <a:ext uri="{FF2B5EF4-FFF2-40B4-BE49-F238E27FC236}">
                <a16:creationId xmlns:a16="http://schemas.microsoft.com/office/drawing/2014/main" id="{865AA441-4A59-49D7-AF15-6B9C5BE4ABE9}"/>
              </a:ext>
            </a:extLst>
          </p:cNvPr>
          <p:cNvSpPr/>
          <p:nvPr/>
        </p:nvSpPr>
        <p:spPr>
          <a:xfrm>
            <a:off x="8781590" y="6396335"/>
            <a:ext cx="3339376" cy="461665"/>
          </a:xfrm>
          <a:prstGeom prst="rect">
            <a:avLst/>
          </a:prstGeom>
        </p:spPr>
        <p:txBody>
          <a:bodyPr wrap="none">
            <a:spAutoFit/>
          </a:bodyPr>
          <a:lstStyle/>
          <a:p>
            <a:r>
              <a:rPr lang="zh-CN" altLang="zh-CN" sz="2400" dirty="0">
                <a:solidFill>
                  <a:schemeClr val="bg1"/>
                </a:solidFill>
                <a:latin typeface="李旭科毛笔行书" panose="02010600030101010101" charset="-122"/>
                <a:ea typeface="李旭科毛笔行书" panose="02010600030101010101" charset="-122"/>
              </a:rPr>
              <a:t>华北事变与一二·九运动</a:t>
            </a:r>
            <a:endParaRPr lang="zh-CN" altLang="en-US" sz="2400" dirty="0">
              <a:solidFill>
                <a:schemeClr val="bg1"/>
              </a:solidFill>
              <a:latin typeface="李旭科毛笔行书" panose="02010600030101010101" charset="-122"/>
              <a:ea typeface="李旭科毛笔行书" panose="02010600030101010101" charset="-122"/>
            </a:endParaRPr>
          </a:p>
        </p:txBody>
      </p:sp>
      <p:pic>
        <p:nvPicPr>
          <p:cNvPr id="3" name="图片 2">
            <a:extLst>
              <a:ext uri="{FF2B5EF4-FFF2-40B4-BE49-F238E27FC236}">
                <a16:creationId xmlns:a16="http://schemas.microsoft.com/office/drawing/2014/main" id="{C9419102-06D6-40F6-99C9-7FB30DAAC479}"/>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0"/>
                    </a14:imgEffect>
                    <a14:imgEffect>
                      <a14:brightnessContrast contrast="-3000"/>
                    </a14:imgEffect>
                  </a14:imgLayer>
                </a14:imgProps>
              </a:ext>
              <a:ext uri="{28A0092B-C50C-407E-A947-70E740481C1C}">
                <a14:useLocalDpi xmlns:a14="http://schemas.microsoft.com/office/drawing/2010/main" val="0"/>
              </a:ext>
            </a:extLst>
          </a:blip>
          <a:stretch>
            <a:fillRect/>
          </a:stretch>
        </p:blipFill>
        <p:spPr>
          <a:xfrm>
            <a:off x="-635526" y="4674593"/>
            <a:ext cx="3705225" cy="2452859"/>
          </a:xfrm>
          <a:prstGeom prst="rect">
            <a:avLst/>
          </a:prstGeom>
          <a:scene3d>
            <a:camera prst="isometricOffAxis2Left"/>
            <a:lightRig rig="threePt" dir="t"/>
          </a:scene3d>
        </p:spPr>
      </p:pic>
    </p:spTree>
    <p:extLst>
      <p:ext uri="{BB962C8B-B14F-4D97-AF65-F5344CB8AC3E}">
        <p14:creationId xmlns:p14="http://schemas.microsoft.com/office/powerpoint/2010/main" val="396682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424712A-4A9F-42A0-B984-C28ED9B3E844}"/>
              </a:ext>
            </a:extLst>
          </p:cNvPr>
          <p:cNvSpPr/>
          <p:nvPr/>
        </p:nvSpPr>
        <p:spPr>
          <a:xfrm>
            <a:off x="5055231" y="1732163"/>
            <a:ext cx="6940822" cy="3393674"/>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2E99509-FE97-4D63-8895-BC4F96DF00AB}"/>
              </a:ext>
            </a:extLst>
          </p:cNvPr>
          <p:cNvSpPr/>
          <p:nvPr/>
        </p:nvSpPr>
        <p:spPr>
          <a:xfrm>
            <a:off x="5406522" y="1997839"/>
            <a:ext cx="6096000" cy="2862322"/>
          </a:xfrm>
          <a:prstGeom prst="rect">
            <a:avLst/>
          </a:prstGeom>
        </p:spPr>
        <p:txBody>
          <a:bodyPr>
            <a:spAutoFit/>
          </a:bodyPr>
          <a:lstStyle/>
          <a:p>
            <a:pPr algn="just">
              <a:spcAft>
                <a:spcPts val="0"/>
              </a:spcAft>
            </a:pPr>
            <a:r>
              <a:rPr lang="zh-CN" altLang="zh-CN" kern="100" dirty="0">
                <a:solidFill>
                  <a:schemeClr val="bg1"/>
                </a:solidFill>
                <a:latin typeface="Times New Roman" panose="02020603050405020304" pitchFamily="18" charset="0"/>
                <a:cs typeface="宋体" panose="02010600030101010101" pitchFamily="2" charset="-122"/>
              </a:rPr>
              <a:t>西安事变与全国抗战的初步形成（</a:t>
            </a:r>
            <a:r>
              <a:rPr lang="en-US" altLang="zh-CN" kern="100" dirty="0">
                <a:solidFill>
                  <a:schemeClr val="bg1"/>
                </a:solidFill>
                <a:latin typeface="Times New Roman" panose="02020603050405020304" pitchFamily="18" charset="0"/>
                <a:cs typeface="宋体" panose="02010600030101010101" pitchFamily="2" charset="-122"/>
              </a:rPr>
              <a:t>1936</a:t>
            </a:r>
            <a:r>
              <a:rPr lang="zh-CN" altLang="zh-CN" kern="100" dirty="0">
                <a:solidFill>
                  <a:schemeClr val="bg1"/>
                </a:solidFill>
                <a:latin typeface="Times New Roman" panose="02020603050405020304" pitchFamily="18" charset="0"/>
                <a:cs typeface="宋体" panose="02010600030101010101" pitchFamily="2" charset="-122"/>
              </a:rPr>
              <a:t>）</a:t>
            </a:r>
            <a:endParaRPr lang="zh-CN" altLang="zh-CN" sz="1100" kern="100" dirty="0">
              <a:solidFill>
                <a:schemeClr val="bg1"/>
              </a:solidFill>
              <a:latin typeface="Times New Roman" panose="02020603050405020304" pitchFamily="18" charset="0"/>
            </a:endParaRPr>
          </a:p>
          <a:p>
            <a:pPr algn="just">
              <a:spcAft>
                <a:spcPts val="0"/>
              </a:spcAft>
            </a:pPr>
            <a:r>
              <a:rPr lang="en-US" altLang="zh-CN" kern="100" dirty="0">
                <a:solidFill>
                  <a:schemeClr val="bg1"/>
                </a:solidFill>
                <a:latin typeface="宋体" panose="02010600030101010101" pitchFamily="2" charset="-122"/>
                <a:cs typeface="宋体" panose="02010600030101010101" pitchFamily="2" charset="-122"/>
              </a:rPr>
              <a:t>1.</a:t>
            </a:r>
            <a:r>
              <a:rPr lang="zh-CN" altLang="zh-CN" kern="100" dirty="0">
                <a:solidFill>
                  <a:schemeClr val="bg1"/>
                </a:solidFill>
                <a:latin typeface="Times New Roman" panose="02020603050405020304" pitchFamily="18" charset="0"/>
                <a:cs typeface="宋体" panose="02010600030101010101" pitchFamily="2" charset="-122"/>
              </a:rPr>
              <a:t>背景：在</a:t>
            </a:r>
            <a:r>
              <a:rPr lang="zh-CN" altLang="zh-CN" kern="100" dirty="0">
                <a:solidFill>
                  <a:srgbClr val="FFC000"/>
                </a:solidFill>
                <a:latin typeface="Times New Roman" panose="02020603050405020304" pitchFamily="18" charset="0"/>
                <a:cs typeface="宋体" panose="02010600030101010101" pitchFamily="2" charset="-122"/>
              </a:rPr>
              <a:t>中共抗日民族统一战线</a:t>
            </a:r>
            <a:r>
              <a:rPr lang="zh-CN" altLang="zh-CN" kern="100" dirty="0">
                <a:solidFill>
                  <a:schemeClr val="bg1"/>
                </a:solidFill>
                <a:latin typeface="Times New Roman" panose="02020603050405020304" pitchFamily="18" charset="0"/>
                <a:cs typeface="宋体" panose="02010600030101010101" pitchFamily="2" charset="-122"/>
              </a:rPr>
              <a:t>的感召下，西北“剿共”的张学良、杨虎城与红军停战，要求蒋介石联共抗日。</a:t>
            </a:r>
            <a:endParaRPr lang="zh-CN" altLang="zh-CN" sz="1100" kern="100" dirty="0">
              <a:solidFill>
                <a:schemeClr val="bg1"/>
              </a:solidFill>
              <a:latin typeface="Times New Roman" panose="02020603050405020304" pitchFamily="18" charset="0"/>
            </a:endParaRPr>
          </a:p>
          <a:p>
            <a:pPr algn="just">
              <a:spcAft>
                <a:spcPts val="0"/>
              </a:spcAft>
            </a:pPr>
            <a:r>
              <a:rPr lang="en-US" altLang="zh-CN" kern="100" dirty="0">
                <a:solidFill>
                  <a:schemeClr val="bg1"/>
                </a:solidFill>
                <a:latin typeface="宋体" panose="02010600030101010101" pitchFamily="2" charset="-122"/>
                <a:cs typeface="宋体" panose="02010600030101010101" pitchFamily="2" charset="-122"/>
              </a:rPr>
              <a:t>2.</a:t>
            </a:r>
            <a:r>
              <a:rPr lang="zh-CN" altLang="zh-CN" kern="100" dirty="0">
                <a:solidFill>
                  <a:schemeClr val="bg1"/>
                </a:solidFill>
                <a:latin typeface="Times New Roman" panose="02020603050405020304" pitchFamily="18" charset="0"/>
                <a:cs typeface="宋体" panose="02010600030101010101" pitchFamily="2" charset="-122"/>
              </a:rPr>
              <a:t>过程</a:t>
            </a:r>
            <a:endParaRPr lang="zh-CN" altLang="zh-CN" sz="1100" kern="100" dirty="0">
              <a:solidFill>
                <a:schemeClr val="bg1"/>
              </a:solidFill>
              <a:latin typeface="Times New Roman" panose="02020603050405020304" pitchFamily="18" charset="0"/>
            </a:endParaRPr>
          </a:p>
          <a:p>
            <a:pPr algn="just">
              <a:spcAft>
                <a:spcPts val="0"/>
              </a:spcAft>
            </a:pPr>
            <a:r>
              <a:rPr lang="zh-CN" altLang="zh-CN" kern="100" dirty="0">
                <a:solidFill>
                  <a:schemeClr val="bg1"/>
                </a:solidFill>
                <a:latin typeface="Times New Roman" panose="02020603050405020304" pitchFamily="18" charset="0"/>
                <a:cs typeface="宋体" panose="02010600030101010101" pitchFamily="2" charset="-122"/>
              </a:rPr>
              <a:t>（</a:t>
            </a:r>
            <a:r>
              <a:rPr lang="en-US" altLang="zh-CN" kern="100" dirty="0">
                <a:solidFill>
                  <a:schemeClr val="bg1"/>
                </a:solidFill>
                <a:latin typeface="Times New Roman" panose="02020603050405020304" pitchFamily="18" charset="0"/>
                <a:cs typeface="宋体" panose="02010600030101010101" pitchFamily="2" charset="-122"/>
              </a:rPr>
              <a:t>1</a:t>
            </a:r>
            <a:r>
              <a:rPr lang="zh-CN" altLang="zh-CN" kern="100" dirty="0">
                <a:solidFill>
                  <a:schemeClr val="bg1"/>
                </a:solidFill>
                <a:latin typeface="Times New Roman" panose="02020603050405020304" pitchFamily="18" charset="0"/>
                <a:cs typeface="宋体" panose="02010600030101010101" pitchFamily="2" charset="-122"/>
              </a:rPr>
              <a:t>）蒋介石逼迫张、杨全力“剿共”，二人“兵谏”，逼蒋抗日。</a:t>
            </a:r>
            <a:endParaRPr lang="zh-CN" altLang="zh-CN" sz="1100" kern="100" dirty="0">
              <a:solidFill>
                <a:schemeClr val="bg1"/>
              </a:solidFill>
              <a:latin typeface="Times New Roman" panose="02020603050405020304" pitchFamily="18" charset="0"/>
            </a:endParaRPr>
          </a:p>
          <a:p>
            <a:pPr algn="just">
              <a:spcAft>
                <a:spcPts val="0"/>
              </a:spcAft>
            </a:pPr>
            <a:r>
              <a:rPr lang="zh-CN" altLang="zh-CN" kern="100" dirty="0">
                <a:solidFill>
                  <a:schemeClr val="bg1"/>
                </a:solidFill>
                <a:latin typeface="Times New Roman" panose="02020603050405020304" pitchFamily="18" charset="0"/>
                <a:cs typeface="宋体" panose="02010600030101010101" pitchFamily="2" charset="-122"/>
              </a:rPr>
              <a:t>（</a:t>
            </a:r>
            <a:r>
              <a:rPr lang="en-US" altLang="zh-CN" kern="100" dirty="0">
                <a:solidFill>
                  <a:schemeClr val="bg1"/>
                </a:solidFill>
                <a:latin typeface="Times New Roman" panose="02020603050405020304" pitchFamily="18" charset="0"/>
                <a:cs typeface="宋体" panose="02010600030101010101" pitchFamily="2" charset="-122"/>
              </a:rPr>
              <a:t>2</a:t>
            </a:r>
            <a:r>
              <a:rPr lang="zh-CN" altLang="zh-CN" kern="100" dirty="0">
                <a:solidFill>
                  <a:schemeClr val="bg1"/>
                </a:solidFill>
                <a:latin typeface="Times New Roman" panose="02020603050405020304" pitchFamily="18" charset="0"/>
                <a:cs typeface="宋体" panose="02010600030101010101" pitchFamily="2" charset="-122"/>
              </a:rPr>
              <a:t>）经各方努力，蒋被迫接受停止内战、</a:t>
            </a:r>
            <a:r>
              <a:rPr lang="zh-CN" altLang="zh-CN" kern="100" dirty="0">
                <a:solidFill>
                  <a:srgbClr val="FFC000"/>
                </a:solidFill>
                <a:latin typeface="Times New Roman" panose="02020603050405020304" pitchFamily="18" charset="0"/>
                <a:cs typeface="宋体" panose="02010600030101010101" pitchFamily="2" charset="-122"/>
              </a:rPr>
              <a:t>联共抗日</a:t>
            </a:r>
            <a:r>
              <a:rPr lang="zh-CN" altLang="zh-CN" kern="100" dirty="0">
                <a:solidFill>
                  <a:schemeClr val="bg1"/>
                </a:solidFill>
                <a:latin typeface="Times New Roman" panose="02020603050405020304" pitchFamily="18" charset="0"/>
                <a:cs typeface="宋体" panose="02010600030101010101" pitchFamily="2" charset="-122"/>
              </a:rPr>
              <a:t>，西安事变和平解决。</a:t>
            </a:r>
            <a:endParaRPr lang="zh-CN" altLang="zh-CN" sz="1100" kern="100" dirty="0">
              <a:solidFill>
                <a:schemeClr val="bg1"/>
              </a:solidFill>
              <a:latin typeface="Times New Roman" panose="02020603050405020304" pitchFamily="18" charset="0"/>
            </a:endParaRPr>
          </a:p>
          <a:p>
            <a:pPr algn="just">
              <a:spcAft>
                <a:spcPts val="0"/>
              </a:spcAft>
            </a:pPr>
            <a:r>
              <a:rPr lang="en-US" altLang="zh-CN" kern="100" dirty="0">
                <a:solidFill>
                  <a:schemeClr val="bg1"/>
                </a:solidFill>
                <a:latin typeface="宋体" panose="02010600030101010101" pitchFamily="2" charset="-122"/>
                <a:cs typeface="宋体" panose="02010600030101010101" pitchFamily="2" charset="-122"/>
              </a:rPr>
              <a:t>3.</a:t>
            </a:r>
            <a:r>
              <a:rPr lang="zh-CN" altLang="zh-CN" kern="100" dirty="0">
                <a:solidFill>
                  <a:schemeClr val="bg1"/>
                </a:solidFill>
                <a:latin typeface="Times New Roman" panose="02020603050405020304" pitchFamily="18" charset="0"/>
                <a:cs typeface="宋体" panose="02010600030101010101" pitchFamily="2" charset="-122"/>
              </a:rPr>
              <a:t>影响：扭转时局的枢纽，十年内战基本结束，全国抗战初步形成。</a:t>
            </a:r>
            <a:endParaRPr lang="zh-CN" altLang="zh-CN" sz="1100" kern="100" dirty="0">
              <a:solidFill>
                <a:schemeClr val="bg1"/>
              </a:solidFill>
              <a:latin typeface="Times New Roman" panose="02020603050405020304" pitchFamily="18" charset="0"/>
            </a:endParaRPr>
          </a:p>
        </p:txBody>
      </p:sp>
      <p:sp>
        <p:nvSpPr>
          <p:cNvPr id="5" name="矩形 4">
            <a:extLst>
              <a:ext uri="{FF2B5EF4-FFF2-40B4-BE49-F238E27FC236}">
                <a16:creationId xmlns:a16="http://schemas.microsoft.com/office/drawing/2014/main" id="{F68F0CDA-3DA0-4436-BFC9-CECE6C1C8305}"/>
              </a:ext>
            </a:extLst>
          </p:cNvPr>
          <p:cNvSpPr/>
          <p:nvPr/>
        </p:nvSpPr>
        <p:spPr>
          <a:xfrm>
            <a:off x="7698462" y="6282174"/>
            <a:ext cx="4493538" cy="461665"/>
          </a:xfrm>
          <a:prstGeom prst="rect">
            <a:avLst/>
          </a:prstGeom>
        </p:spPr>
        <p:txBody>
          <a:bodyPr wrap="none">
            <a:spAutoFit/>
          </a:bodyPr>
          <a:lstStyle/>
          <a:p>
            <a:r>
              <a:rPr lang="zh-CN" altLang="zh-CN" sz="2400" kern="100" dirty="0">
                <a:solidFill>
                  <a:schemeClr val="bg1"/>
                </a:solidFill>
                <a:latin typeface="李旭科毛笔行书" panose="02010600030101010101" charset="-122"/>
                <a:ea typeface="李旭科毛笔行书" panose="02010600030101010101" charset="-122"/>
                <a:cs typeface="宋体" panose="02010600030101010101" pitchFamily="2" charset="-122"/>
              </a:rPr>
              <a:t>西安事变与全国抗战的初步形成</a:t>
            </a:r>
            <a:endParaRPr lang="zh-CN" altLang="en-US" sz="2400" dirty="0">
              <a:latin typeface="李旭科毛笔行书" panose="02010600030101010101" charset="-122"/>
              <a:ea typeface="李旭科毛笔行书" panose="02010600030101010101" charset="-122"/>
            </a:endParaRPr>
          </a:p>
        </p:txBody>
      </p:sp>
      <p:pic>
        <p:nvPicPr>
          <p:cNvPr id="9" name="图片 8">
            <a:extLst>
              <a:ext uri="{FF2B5EF4-FFF2-40B4-BE49-F238E27FC236}">
                <a16:creationId xmlns:a16="http://schemas.microsoft.com/office/drawing/2014/main" id="{3BE21839-013B-4AA4-A450-6D13CAC1D0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358" y="1051034"/>
            <a:ext cx="2115157" cy="3011214"/>
          </a:xfrm>
          <a:prstGeom prst="rect">
            <a:avLst/>
          </a:prstGeom>
        </p:spPr>
      </p:pic>
      <p:pic>
        <p:nvPicPr>
          <p:cNvPr id="3074" name="Picture 2">
            <a:hlinkClick r:id="rId3"/>
            <a:extLst>
              <a:ext uri="{FF2B5EF4-FFF2-40B4-BE49-F238E27FC236}">
                <a16:creationId xmlns:a16="http://schemas.microsoft.com/office/drawing/2014/main" id="{1E02BAF5-B1EC-4386-A502-B3C9080072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994"/>
          <a:stretch/>
        </p:blipFill>
        <p:spPr bwMode="auto">
          <a:xfrm>
            <a:off x="2685652" y="1015636"/>
            <a:ext cx="2285525" cy="1251432"/>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B0BA5E77-C8D0-4559-98F5-EC7E0BC6A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7790" y="2281214"/>
            <a:ext cx="2381250" cy="1766888"/>
          </a:xfrm>
          <a:prstGeom prst="rect">
            <a:avLst/>
          </a:prstGeom>
        </p:spPr>
      </p:pic>
      <p:pic>
        <p:nvPicPr>
          <p:cNvPr id="15" name="图片 14">
            <a:extLst>
              <a:ext uri="{FF2B5EF4-FFF2-40B4-BE49-F238E27FC236}">
                <a16:creationId xmlns:a16="http://schemas.microsoft.com/office/drawing/2014/main" id="{94E15E41-5DB8-4791-A3F5-840D059A00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358" y="4062248"/>
            <a:ext cx="4400682" cy="2603954"/>
          </a:xfrm>
          <a:prstGeom prst="rect">
            <a:avLst/>
          </a:prstGeom>
        </p:spPr>
      </p:pic>
    </p:spTree>
    <p:extLst>
      <p:ext uri="{BB962C8B-B14F-4D97-AF65-F5344CB8AC3E}">
        <p14:creationId xmlns:p14="http://schemas.microsoft.com/office/powerpoint/2010/main" val="169145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E3856A-BEE6-4B6D-A3F7-F1F7BF8A7385}"/>
              </a:ext>
            </a:extLst>
          </p:cNvPr>
          <p:cNvSpPr/>
          <p:nvPr/>
        </p:nvSpPr>
        <p:spPr>
          <a:xfrm>
            <a:off x="305087" y="538480"/>
            <a:ext cx="9306274" cy="6247864"/>
          </a:xfrm>
          <a:prstGeom prst="rect">
            <a:avLst/>
          </a:prstGeom>
        </p:spPr>
        <p:txBody>
          <a:bodyPr wrap="square">
            <a:spAutoFit/>
          </a:bodyPr>
          <a:lstStyle/>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全面抗战的开始（</a:t>
            </a:r>
            <a:r>
              <a:rPr lang="en-US" altLang="zh-CN" sz="2000" kern="100" dirty="0">
                <a:solidFill>
                  <a:schemeClr val="bg1"/>
                </a:solidFill>
                <a:latin typeface="Times New Roman" panose="02020603050405020304" pitchFamily="18" charset="0"/>
                <a:cs typeface="宋体" panose="02010600030101010101" pitchFamily="2" charset="-122"/>
              </a:rPr>
              <a:t>1937</a:t>
            </a:r>
            <a:r>
              <a:rPr lang="zh-CN" altLang="zh-CN" sz="2000" kern="100" dirty="0">
                <a:solidFill>
                  <a:schemeClr val="bg1"/>
                </a:solidFill>
                <a:latin typeface="Times New Roman" panose="02020603050405020304" pitchFamily="18" charset="0"/>
                <a:cs typeface="宋体" panose="02010600030101010101" pitchFamily="2" charset="-122"/>
              </a:rPr>
              <a:t>）</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（一）卢沟桥事变（七七事变）</a:t>
            </a:r>
            <a:endParaRPr lang="zh-CN" altLang="zh-CN" sz="2000" kern="100" dirty="0">
              <a:solidFill>
                <a:schemeClr val="bg1"/>
              </a:solidFill>
              <a:latin typeface="Times New Roman" panose="02020603050405020304" pitchFamily="18" charset="0"/>
            </a:endParaRPr>
          </a:p>
          <a:p>
            <a:pPr algn="just">
              <a:spcAft>
                <a:spcPts val="0"/>
              </a:spcAft>
            </a:pPr>
            <a:r>
              <a:rPr lang="en-US" altLang="zh-CN" sz="2000" kern="100" dirty="0">
                <a:solidFill>
                  <a:schemeClr val="bg1"/>
                </a:solidFill>
                <a:latin typeface="宋体" panose="02010600030101010101" pitchFamily="2" charset="-122"/>
                <a:cs typeface="宋体" panose="02010600030101010101" pitchFamily="2" charset="-122"/>
              </a:rPr>
              <a:t>1.</a:t>
            </a:r>
            <a:r>
              <a:rPr lang="zh-CN" altLang="zh-CN" sz="2000" kern="100" dirty="0">
                <a:solidFill>
                  <a:schemeClr val="bg1"/>
                </a:solidFill>
                <a:latin typeface="Times New Roman" panose="02020603050405020304" pitchFamily="18" charset="0"/>
                <a:cs typeface="宋体" panose="02010600030101010101" pitchFamily="2" charset="-122"/>
              </a:rPr>
              <a:t>过程：</a:t>
            </a:r>
            <a:r>
              <a:rPr lang="en-US" altLang="zh-CN" sz="2000" kern="100" dirty="0">
                <a:solidFill>
                  <a:schemeClr val="bg1"/>
                </a:solidFill>
                <a:latin typeface="Times New Roman" panose="02020603050405020304" pitchFamily="18" charset="0"/>
                <a:cs typeface="宋体" panose="02010600030101010101" pitchFamily="2" charset="-122"/>
              </a:rPr>
              <a:t>1937.7.7</a:t>
            </a:r>
            <a:r>
              <a:rPr lang="zh-CN" altLang="zh-CN" sz="2000" kern="100" dirty="0">
                <a:solidFill>
                  <a:schemeClr val="bg1"/>
                </a:solidFill>
                <a:latin typeface="Times New Roman" panose="02020603050405020304" pitchFamily="18" charset="0"/>
                <a:cs typeface="宋体" panose="02010600030101010101" pitchFamily="2" charset="-122"/>
              </a:rPr>
              <a:t>，日军“军演”，借口一名士兵失踪，要入宛平城搜查被拒后，炮轰卢沟桥，中国守军还击。</a:t>
            </a:r>
            <a:endParaRPr lang="zh-CN" altLang="zh-CN" sz="2000" kern="100" dirty="0">
              <a:solidFill>
                <a:schemeClr val="bg1"/>
              </a:solidFill>
              <a:latin typeface="Times New Roman" panose="02020603050405020304" pitchFamily="18" charset="0"/>
            </a:endParaRPr>
          </a:p>
          <a:p>
            <a:pPr algn="just">
              <a:spcAft>
                <a:spcPts val="0"/>
              </a:spcAft>
            </a:pPr>
            <a:r>
              <a:rPr lang="en-US" altLang="zh-CN" sz="2000" kern="100" dirty="0">
                <a:solidFill>
                  <a:schemeClr val="bg1"/>
                </a:solidFill>
                <a:latin typeface="宋体" panose="02010600030101010101" pitchFamily="2" charset="-122"/>
                <a:cs typeface="宋体" panose="02010600030101010101" pitchFamily="2" charset="-122"/>
              </a:rPr>
              <a:t>2.</a:t>
            </a:r>
            <a:r>
              <a:rPr lang="zh-CN" altLang="zh-CN" sz="2000" kern="100" dirty="0">
                <a:solidFill>
                  <a:schemeClr val="bg1"/>
                </a:solidFill>
                <a:latin typeface="Times New Roman" panose="02020603050405020304" pitchFamily="18" charset="0"/>
                <a:cs typeface="宋体" panose="02010600030101010101" pitchFamily="2" charset="-122"/>
              </a:rPr>
              <a:t>影响：全面抗战开始。</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（二）第二次国共合作</a:t>
            </a:r>
            <a:endParaRPr lang="zh-CN" altLang="zh-CN" sz="2000" kern="100" dirty="0">
              <a:solidFill>
                <a:schemeClr val="bg1"/>
              </a:solidFill>
              <a:latin typeface="Times New Roman" panose="02020603050405020304" pitchFamily="18" charset="0"/>
            </a:endParaRPr>
          </a:p>
          <a:p>
            <a:pPr algn="just">
              <a:spcAft>
                <a:spcPts val="0"/>
              </a:spcAft>
            </a:pPr>
            <a:r>
              <a:rPr lang="en-US" altLang="zh-CN" sz="2000" kern="100" dirty="0">
                <a:solidFill>
                  <a:schemeClr val="bg1"/>
                </a:solidFill>
                <a:latin typeface="宋体" panose="02010600030101010101" pitchFamily="2" charset="-122"/>
                <a:cs typeface="宋体" panose="02010600030101010101" pitchFamily="2" charset="-122"/>
              </a:rPr>
              <a:t>1.</a:t>
            </a:r>
            <a:r>
              <a:rPr lang="zh-CN" altLang="zh-CN" sz="2000" kern="100" dirty="0">
                <a:solidFill>
                  <a:schemeClr val="bg1"/>
                </a:solidFill>
                <a:latin typeface="Times New Roman" panose="02020603050405020304" pitchFamily="18" charset="0"/>
                <a:cs typeface="宋体" panose="02010600030101010101" pitchFamily="2" charset="-122"/>
              </a:rPr>
              <a:t>背景：日本全面侵华开始后，国共分别声明，</a:t>
            </a:r>
            <a:endParaRPr lang="en-US" altLang="zh-CN" sz="2000" kern="100" dirty="0">
              <a:solidFill>
                <a:schemeClr val="bg1"/>
              </a:solidFill>
              <a:latin typeface="Times New Roman" panose="02020603050405020304" pitchFamily="18" charset="0"/>
              <a:cs typeface="宋体" panose="02010600030101010101" pitchFamily="2" charset="-122"/>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加快建立抗日民族统一战线。</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a:t>
            </a:r>
            <a:r>
              <a:rPr lang="en-US" altLang="zh-CN" sz="2000" kern="100" dirty="0">
                <a:solidFill>
                  <a:schemeClr val="bg1"/>
                </a:solidFill>
                <a:latin typeface="Times New Roman" panose="02020603050405020304" pitchFamily="18" charset="0"/>
                <a:cs typeface="宋体" panose="02010600030101010101" pitchFamily="2" charset="-122"/>
              </a:rPr>
              <a:t>1</a:t>
            </a:r>
            <a:r>
              <a:rPr lang="zh-CN" altLang="zh-CN" sz="2000" kern="100" dirty="0">
                <a:solidFill>
                  <a:schemeClr val="bg1"/>
                </a:solidFill>
                <a:latin typeface="Times New Roman" panose="02020603050405020304" pitchFamily="18" charset="0"/>
                <a:cs typeface="宋体" panose="02010600030101010101" pitchFamily="2" charset="-122"/>
              </a:rPr>
              <a:t>）</a:t>
            </a:r>
            <a:r>
              <a:rPr lang="en-US" altLang="zh-CN" sz="2000" kern="100" dirty="0">
                <a:solidFill>
                  <a:schemeClr val="bg1"/>
                </a:solidFill>
                <a:latin typeface="Times New Roman" panose="02020603050405020304" pitchFamily="18" charset="0"/>
                <a:cs typeface="宋体" panose="02010600030101010101" pitchFamily="2" charset="-122"/>
              </a:rPr>
              <a:t>7.8</a:t>
            </a:r>
            <a:r>
              <a:rPr lang="zh-CN" altLang="zh-CN" sz="2000" kern="100" dirty="0">
                <a:solidFill>
                  <a:schemeClr val="bg1"/>
                </a:solidFill>
                <a:latin typeface="Times New Roman" panose="02020603050405020304" pitchFamily="18" charset="0"/>
                <a:cs typeface="宋体" panose="02010600030101010101" pitchFamily="2" charset="-122"/>
              </a:rPr>
              <a:t>，</a:t>
            </a:r>
            <a:r>
              <a:rPr lang="zh-CN" altLang="zh-CN" sz="2000" kern="100" dirty="0">
                <a:solidFill>
                  <a:srgbClr val="FFC000"/>
                </a:solidFill>
                <a:latin typeface="Times New Roman" panose="02020603050405020304" pitchFamily="18" charset="0"/>
                <a:cs typeface="宋体" panose="02010600030101010101" pitchFamily="2" charset="-122"/>
              </a:rPr>
              <a:t>中共</a:t>
            </a:r>
            <a:r>
              <a:rPr lang="zh-CN" altLang="zh-CN" sz="2000" kern="100" dirty="0">
                <a:solidFill>
                  <a:schemeClr val="bg1"/>
                </a:solidFill>
                <a:latin typeface="Times New Roman" panose="02020603050405020304" pitchFamily="18" charset="0"/>
                <a:cs typeface="宋体" panose="02010600030101010101" pitchFamily="2" charset="-122"/>
              </a:rPr>
              <a:t>通电全国，呼吁全民族抗战。</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a:t>
            </a:r>
            <a:r>
              <a:rPr lang="en-US" altLang="zh-CN" sz="2000" kern="100" dirty="0">
                <a:solidFill>
                  <a:schemeClr val="bg1"/>
                </a:solidFill>
                <a:latin typeface="Times New Roman" panose="02020603050405020304" pitchFamily="18" charset="0"/>
                <a:cs typeface="宋体" panose="02010600030101010101" pitchFamily="2" charset="-122"/>
              </a:rPr>
              <a:t>2</a:t>
            </a:r>
            <a:r>
              <a:rPr lang="zh-CN" altLang="zh-CN" sz="2000" kern="100" dirty="0">
                <a:solidFill>
                  <a:schemeClr val="bg1"/>
                </a:solidFill>
                <a:latin typeface="Times New Roman" panose="02020603050405020304" pitchFamily="18" charset="0"/>
                <a:cs typeface="宋体" panose="02010600030101010101" pitchFamily="2" charset="-122"/>
              </a:rPr>
              <a:t>）</a:t>
            </a:r>
            <a:r>
              <a:rPr lang="en-US" altLang="zh-CN" sz="2000" kern="100" dirty="0">
                <a:solidFill>
                  <a:schemeClr val="bg1"/>
                </a:solidFill>
                <a:latin typeface="Times New Roman" panose="02020603050405020304" pitchFamily="18" charset="0"/>
                <a:cs typeface="宋体" panose="02010600030101010101" pitchFamily="2" charset="-122"/>
              </a:rPr>
              <a:t>7.17</a:t>
            </a:r>
            <a:r>
              <a:rPr lang="zh-CN" altLang="zh-CN" sz="2000" kern="100" dirty="0">
                <a:solidFill>
                  <a:schemeClr val="bg1"/>
                </a:solidFill>
                <a:latin typeface="Times New Roman" panose="02020603050405020304" pitchFamily="18" charset="0"/>
                <a:cs typeface="宋体" panose="02010600030101010101" pitchFamily="2" charset="-122"/>
              </a:rPr>
              <a:t>，蒋介石庐山谈话，表示再无妥协。</a:t>
            </a:r>
            <a:endParaRPr lang="zh-CN" altLang="zh-CN" sz="2000" kern="100" dirty="0">
              <a:solidFill>
                <a:schemeClr val="bg1"/>
              </a:solidFill>
              <a:latin typeface="Times New Roman" panose="02020603050405020304" pitchFamily="18" charset="0"/>
            </a:endParaRPr>
          </a:p>
          <a:p>
            <a:pPr algn="just">
              <a:spcAft>
                <a:spcPts val="0"/>
              </a:spcAft>
            </a:pPr>
            <a:r>
              <a:rPr lang="en-US" altLang="zh-CN" sz="2000" kern="100" dirty="0">
                <a:solidFill>
                  <a:schemeClr val="bg1"/>
                </a:solidFill>
                <a:latin typeface="宋体" panose="02010600030101010101" pitchFamily="2" charset="-122"/>
                <a:cs typeface="宋体" panose="02010600030101010101" pitchFamily="2" charset="-122"/>
              </a:rPr>
              <a:t>2.</a:t>
            </a:r>
            <a:r>
              <a:rPr lang="zh-CN" altLang="zh-CN" sz="2000" kern="100" dirty="0">
                <a:solidFill>
                  <a:schemeClr val="bg1"/>
                </a:solidFill>
                <a:latin typeface="Times New Roman" panose="02020603050405020304" pitchFamily="18" charset="0"/>
                <a:cs typeface="宋体" panose="02010600030101010101" pitchFamily="2" charset="-122"/>
              </a:rPr>
              <a:t>过程</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a:t>
            </a:r>
            <a:r>
              <a:rPr lang="en-US" altLang="zh-CN" sz="2000" kern="100" dirty="0">
                <a:solidFill>
                  <a:schemeClr val="bg1"/>
                </a:solidFill>
                <a:latin typeface="Times New Roman" panose="02020603050405020304" pitchFamily="18" charset="0"/>
                <a:cs typeface="宋体" panose="02010600030101010101" pitchFamily="2" charset="-122"/>
              </a:rPr>
              <a:t>1</a:t>
            </a:r>
            <a:r>
              <a:rPr lang="zh-CN" altLang="zh-CN" sz="2000" kern="100" dirty="0">
                <a:solidFill>
                  <a:schemeClr val="bg1"/>
                </a:solidFill>
                <a:latin typeface="Times New Roman" panose="02020603050405020304" pitchFamily="18" charset="0"/>
                <a:cs typeface="宋体" panose="02010600030101010101" pitchFamily="2" charset="-122"/>
              </a:rPr>
              <a:t>）</a:t>
            </a:r>
            <a:r>
              <a:rPr lang="en-US" altLang="zh-CN" sz="2000" kern="100" dirty="0">
                <a:solidFill>
                  <a:schemeClr val="bg1"/>
                </a:solidFill>
                <a:latin typeface="Times New Roman" panose="02020603050405020304" pitchFamily="18" charset="0"/>
                <a:cs typeface="宋体" panose="02010600030101010101" pitchFamily="2" charset="-122"/>
              </a:rPr>
              <a:t>7.15</a:t>
            </a:r>
            <a:r>
              <a:rPr lang="zh-CN" altLang="zh-CN" sz="2000" kern="100" dirty="0">
                <a:solidFill>
                  <a:schemeClr val="bg1"/>
                </a:solidFill>
                <a:latin typeface="Times New Roman" panose="02020603050405020304" pitchFamily="18" charset="0"/>
                <a:cs typeface="宋体" panose="02010600030101010101" pitchFamily="2" charset="-122"/>
              </a:rPr>
              <a:t>，</a:t>
            </a:r>
            <a:r>
              <a:rPr lang="zh-CN" altLang="zh-CN" sz="2000" kern="100" dirty="0">
                <a:solidFill>
                  <a:srgbClr val="FFC000"/>
                </a:solidFill>
                <a:latin typeface="Times New Roman" panose="02020603050405020304" pitchFamily="18" charset="0"/>
                <a:cs typeface="宋体" panose="02010600030101010101" pitchFamily="2" charset="-122"/>
              </a:rPr>
              <a:t>周恩来</a:t>
            </a:r>
            <a:r>
              <a:rPr lang="zh-CN" altLang="zh-CN" sz="2000" kern="100" dirty="0">
                <a:solidFill>
                  <a:schemeClr val="bg1"/>
                </a:solidFill>
                <a:latin typeface="Times New Roman" panose="02020603050405020304" pitchFamily="18" charset="0"/>
                <a:cs typeface="宋体" panose="02010600030101010101" pitchFamily="2" charset="-122"/>
              </a:rPr>
              <a:t>向蒋介石递交</a:t>
            </a:r>
            <a:r>
              <a:rPr lang="zh-CN" altLang="zh-CN" sz="2000" kern="100" dirty="0">
                <a:solidFill>
                  <a:srgbClr val="FFFF00"/>
                </a:solidFill>
                <a:latin typeface="Times New Roman" panose="02020603050405020304" pitchFamily="18" charset="0"/>
                <a:cs typeface="宋体" panose="02010600030101010101" pitchFamily="2" charset="-122"/>
              </a:rPr>
              <a:t>《中共中央为公布国共合作宣言》</a:t>
            </a:r>
            <a:endParaRPr lang="zh-CN" altLang="zh-CN" sz="2000" kern="100" dirty="0">
              <a:solidFill>
                <a:srgbClr val="FFFF00"/>
              </a:solidFill>
              <a:latin typeface="Times New Roman" panose="02020603050405020304" pitchFamily="18" charset="0"/>
            </a:endParaRPr>
          </a:p>
          <a:p>
            <a:pPr algn="just">
              <a:spcAft>
                <a:spcPts val="0"/>
              </a:spcAft>
            </a:pPr>
            <a:r>
              <a:rPr lang="zh-CN" altLang="zh-CN" sz="2000" kern="100" dirty="0">
                <a:solidFill>
                  <a:srgbClr val="FFC000"/>
                </a:solidFill>
                <a:latin typeface="Times New Roman" panose="02020603050405020304" pitchFamily="18" charset="0"/>
                <a:cs typeface="宋体" panose="02010600030101010101" pitchFamily="2" charset="-122"/>
              </a:rPr>
              <a:t>提出抗日的基本主张，重申共产党的保证</a:t>
            </a:r>
            <a:endParaRPr lang="zh-CN" altLang="zh-CN" sz="2000" kern="100" dirty="0">
              <a:solidFill>
                <a:srgbClr val="FFC000"/>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a:t>
            </a:r>
            <a:r>
              <a:rPr lang="en-US" altLang="zh-CN" sz="2000" kern="100" dirty="0">
                <a:solidFill>
                  <a:schemeClr val="bg1"/>
                </a:solidFill>
                <a:latin typeface="Times New Roman" panose="02020603050405020304" pitchFamily="18" charset="0"/>
                <a:cs typeface="宋体" panose="02010600030101010101" pitchFamily="2" charset="-122"/>
              </a:rPr>
              <a:t>2</a:t>
            </a:r>
            <a:r>
              <a:rPr lang="zh-CN" altLang="zh-CN" sz="2000" kern="100" dirty="0">
                <a:solidFill>
                  <a:schemeClr val="bg1"/>
                </a:solidFill>
                <a:latin typeface="Times New Roman" panose="02020603050405020304" pitchFamily="18" charset="0"/>
                <a:cs typeface="宋体" panose="02010600030101010101" pitchFamily="2" charset="-122"/>
              </a:rPr>
              <a:t>）红军改编为国民革命军</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①</a:t>
            </a:r>
            <a:r>
              <a:rPr lang="zh-CN" altLang="zh-CN" sz="2000" kern="100" dirty="0">
                <a:solidFill>
                  <a:srgbClr val="FFFF00"/>
                </a:solidFill>
                <a:latin typeface="Times New Roman" panose="02020603050405020304" pitchFamily="18" charset="0"/>
                <a:cs typeface="宋体" panose="02010600030101010101" pitchFamily="2" charset="-122"/>
              </a:rPr>
              <a:t>红军主力改编为八路军</a:t>
            </a:r>
            <a:r>
              <a:rPr lang="zh-CN" altLang="zh-CN" sz="2000" kern="100" dirty="0">
                <a:solidFill>
                  <a:schemeClr val="bg1"/>
                </a:solidFill>
                <a:latin typeface="Times New Roman" panose="02020603050405020304" pitchFamily="18" charset="0"/>
                <a:cs typeface="宋体" panose="02010600030101010101" pitchFamily="2" charset="-122"/>
              </a:rPr>
              <a:t>：国民革命军第八路军，朱德（正）、彭德怀（副）。</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②</a:t>
            </a:r>
            <a:r>
              <a:rPr lang="zh-CN" altLang="zh-CN" sz="2000" kern="100" dirty="0">
                <a:solidFill>
                  <a:srgbClr val="FFFF00"/>
                </a:solidFill>
                <a:latin typeface="Times New Roman" panose="02020603050405020304" pitchFamily="18" charset="0"/>
                <a:cs typeface="宋体" panose="02010600030101010101" pitchFamily="2" charset="-122"/>
              </a:rPr>
              <a:t>南方八省游击队改编为新四军</a:t>
            </a:r>
            <a:r>
              <a:rPr lang="zh-CN" altLang="zh-CN" sz="2000" kern="100" dirty="0">
                <a:solidFill>
                  <a:schemeClr val="bg1"/>
                </a:solidFill>
                <a:latin typeface="Times New Roman" panose="02020603050405020304" pitchFamily="18" charset="0"/>
                <a:cs typeface="宋体" panose="02010600030101010101" pitchFamily="2" charset="-122"/>
              </a:rPr>
              <a:t>：国民革命军新编第四军，叶挺军长。</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a:t>
            </a:r>
            <a:r>
              <a:rPr lang="en-US" altLang="zh-CN" sz="2000" kern="100" dirty="0">
                <a:solidFill>
                  <a:schemeClr val="bg1"/>
                </a:solidFill>
                <a:latin typeface="Times New Roman" panose="02020603050405020304" pitchFamily="18" charset="0"/>
                <a:cs typeface="宋体" panose="02010600030101010101" pitchFamily="2" charset="-122"/>
              </a:rPr>
              <a:t>3</a:t>
            </a:r>
            <a:r>
              <a:rPr lang="zh-CN" altLang="zh-CN" sz="2000" kern="100" dirty="0">
                <a:solidFill>
                  <a:schemeClr val="bg1"/>
                </a:solidFill>
                <a:latin typeface="Times New Roman" panose="02020603050405020304" pitchFamily="18" charset="0"/>
                <a:cs typeface="宋体" panose="02010600030101010101" pitchFamily="2" charset="-122"/>
              </a:rPr>
              <a:t>）国共第二次合作</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①</a:t>
            </a:r>
            <a:r>
              <a:rPr lang="en-US" altLang="zh-CN" sz="2000" kern="100" dirty="0">
                <a:solidFill>
                  <a:schemeClr val="bg1"/>
                </a:solidFill>
                <a:latin typeface="Times New Roman" panose="02020603050405020304" pitchFamily="18" charset="0"/>
                <a:cs typeface="宋体" panose="02010600030101010101" pitchFamily="2" charset="-122"/>
              </a:rPr>
              <a:t>9.22</a:t>
            </a:r>
            <a:r>
              <a:rPr lang="zh-CN" altLang="zh-CN" sz="2000" kern="100" dirty="0">
                <a:solidFill>
                  <a:schemeClr val="bg1"/>
                </a:solidFill>
                <a:latin typeface="Times New Roman" panose="02020603050405020304" pitchFamily="18" charset="0"/>
                <a:cs typeface="宋体" panose="02010600030101010101" pitchFamily="2" charset="-122"/>
              </a:rPr>
              <a:t>，国民党中央通讯社发表中共提出的国共合作宣言。</a:t>
            </a:r>
            <a:endParaRPr lang="zh-CN" altLang="zh-CN" sz="2000" kern="100" dirty="0">
              <a:solidFill>
                <a:schemeClr val="bg1"/>
              </a:solidFill>
              <a:latin typeface="Times New Roman" panose="02020603050405020304" pitchFamily="18" charset="0"/>
            </a:endParaRPr>
          </a:p>
          <a:p>
            <a:pPr algn="just">
              <a:spcAft>
                <a:spcPts val="0"/>
              </a:spcAft>
            </a:pPr>
            <a:r>
              <a:rPr lang="zh-CN" altLang="zh-CN" sz="2000" kern="100" dirty="0">
                <a:solidFill>
                  <a:schemeClr val="bg1"/>
                </a:solidFill>
                <a:latin typeface="Times New Roman" panose="02020603050405020304" pitchFamily="18" charset="0"/>
                <a:cs typeface="宋体" panose="02010600030101010101" pitchFamily="2" charset="-122"/>
              </a:rPr>
              <a:t>②</a:t>
            </a:r>
            <a:r>
              <a:rPr lang="en-US" altLang="zh-CN" sz="2000" kern="100" dirty="0">
                <a:solidFill>
                  <a:schemeClr val="bg1"/>
                </a:solidFill>
                <a:latin typeface="Times New Roman" panose="02020603050405020304" pitchFamily="18" charset="0"/>
                <a:cs typeface="宋体" panose="02010600030101010101" pitchFamily="2" charset="-122"/>
              </a:rPr>
              <a:t>9.23</a:t>
            </a:r>
            <a:r>
              <a:rPr lang="zh-CN" altLang="zh-CN" sz="2000" kern="100" dirty="0">
                <a:solidFill>
                  <a:schemeClr val="bg1"/>
                </a:solidFill>
                <a:latin typeface="Times New Roman" panose="02020603050405020304" pitchFamily="18" charset="0"/>
                <a:cs typeface="宋体" panose="02010600030101010101" pitchFamily="2" charset="-122"/>
              </a:rPr>
              <a:t>，蒋介石承认中共合法地位，国共第二次合作实现。</a:t>
            </a:r>
            <a:endParaRPr lang="zh-CN" altLang="zh-CN" sz="2000" kern="100" dirty="0">
              <a:solidFill>
                <a:schemeClr val="bg1"/>
              </a:solidFill>
              <a:latin typeface="Times New Roman" panose="02020603050405020304" pitchFamily="18" charset="0"/>
            </a:endParaRPr>
          </a:p>
          <a:p>
            <a:pPr algn="just">
              <a:spcAft>
                <a:spcPts val="0"/>
              </a:spcAft>
            </a:pPr>
            <a:r>
              <a:rPr lang="en-US" altLang="zh-CN" sz="2000" kern="100" dirty="0">
                <a:solidFill>
                  <a:schemeClr val="bg1"/>
                </a:solidFill>
                <a:latin typeface="宋体" panose="02010600030101010101" pitchFamily="2" charset="-122"/>
                <a:cs typeface="宋体" panose="02010600030101010101" pitchFamily="2" charset="-122"/>
              </a:rPr>
              <a:t>3.</a:t>
            </a:r>
            <a:r>
              <a:rPr lang="zh-CN" altLang="zh-CN" sz="2000" kern="100" dirty="0">
                <a:solidFill>
                  <a:schemeClr val="bg1"/>
                </a:solidFill>
                <a:latin typeface="Times New Roman" panose="02020603050405020304" pitchFamily="18" charset="0"/>
                <a:cs typeface="宋体" panose="02010600030101010101" pitchFamily="2" charset="-122"/>
              </a:rPr>
              <a:t>影响：在中共推动下，第二次国共合作实现，</a:t>
            </a:r>
            <a:r>
              <a:rPr lang="zh-CN" altLang="zh-CN" sz="2000" kern="100" dirty="0">
                <a:solidFill>
                  <a:srgbClr val="E2CA6A"/>
                </a:solidFill>
                <a:latin typeface="Times New Roman" panose="02020603050405020304" pitchFamily="18" charset="0"/>
                <a:cs typeface="宋体" panose="02010600030101010101" pitchFamily="2" charset="-122"/>
              </a:rPr>
              <a:t>抗日民族统一战线正式形成</a:t>
            </a:r>
            <a:r>
              <a:rPr lang="zh-CN" altLang="zh-CN" sz="2000" kern="100" dirty="0">
                <a:solidFill>
                  <a:schemeClr val="bg1"/>
                </a:solidFill>
                <a:latin typeface="Times New Roman" panose="02020603050405020304" pitchFamily="18" charset="0"/>
                <a:cs typeface="宋体" panose="02010600030101010101" pitchFamily="2" charset="-122"/>
              </a:rPr>
              <a:t>。</a:t>
            </a:r>
            <a:endParaRPr lang="zh-CN" altLang="zh-CN" sz="2000" kern="100" dirty="0">
              <a:solidFill>
                <a:schemeClr val="bg1"/>
              </a:solidFill>
              <a:latin typeface="Times New Roman" panose="02020603050405020304" pitchFamily="18" charset="0"/>
            </a:endParaRPr>
          </a:p>
        </p:txBody>
      </p:sp>
      <p:pic>
        <p:nvPicPr>
          <p:cNvPr id="1026" name="Picture 2">
            <a:hlinkClick r:id="rId2"/>
            <a:extLst>
              <a:ext uri="{FF2B5EF4-FFF2-40B4-BE49-F238E27FC236}">
                <a16:creationId xmlns:a16="http://schemas.microsoft.com/office/drawing/2014/main" id="{189466B3-943B-4EA7-AD2B-AD3A5E006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0013" y="4714239"/>
            <a:ext cx="3241987" cy="20320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hlinkClick r:id="rId4"/>
            <a:extLst>
              <a:ext uri="{FF2B5EF4-FFF2-40B4-BE49-F238E27FC236}">
                <a16:creationId xmlns:a16="http://schemas.microsoft.com/office/drawing/2014/main" id="{D39D39E0-768A-4B95-A86A-4A7E0F0F1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7376" y="0"/>
            <a:ext cx="2654624" cy="166179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CA0BD78-B8B0-4117-971A-5E75388C09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7807" y="1872200"/>
            <a:ext cx="4094193" cy="2726733"/>
          </a:xfrm>
          <a:prstGeom prst="ellipse">
            <a:avLst/>
          </a:prstGeom>
          <a:ln>
            <a:noFill/>
          </a:ln>
          <a:effectLst>
            <a:softEdge rad="112500"/>
          </a:effectLst>
        </p:spPr>
      </p:pic>
    </p:spTree>
    <p:extLst>
      <p:ext uri="{BB962C8B-B14F-4D97-AF65-F5344CB8AC3E}">
        <p14:creationId xmlns:p14="http://schemas.microsoft.com/office/powerpoint/2010/main" val="156865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3E4DB80E-EBAC-4D5D-B7CB-D7B870B4DDA7}"/>
              </a:ext>
            </a:extLst>
          </p:cNvPr>
          <p:cNvSpPr/>
          <p:nvPr/>
        </p:nvSpPr>
        <p:spPr>
          <a:xfrm>
            <a:off x="3200400" y="2741911"/>
            <a:ext cx="5150624" cy="998696"/>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C1AD6E1-0801-4E93-A29A-A26A753AF188}"/>
              </a:ext>
            </a:extLst>
          </p:cNvPr>
          <p:cNvSpPr txBox="1"/>
          <p:nvPr/>
        </p:nvSpPr>
        <p:spPr>
          <a:xfrm>
            <a:off x="3839984" y="3041909"/>
            <a:ext cx="4511040" cy="369332"/>
          </a:xfrm>
          <a:prstGeom prst="rect">
            <a:avLst/>
          </a:prstGeom>
          <a:noFill/>
        </p:spPr>
        <p:txBody>
          <a:bodyPr wrap="square" rtlCol="0">
            <a:spAutoFit/>
          </a:bodyPr>
          <a:lstStyle/>
          <a:p>
            <a:r>
              <a:rPr lang="zh-CN" altLang="en-US" b="1" dirty="0">
                <a:solidFill>
                  <a:schemeClr val="bg1"/>
                </a:solidFill>
              </a:rPr>
              <a:t>抗日战争史上光辉的一页</a:t>
            </a:r>
            <a:r>
              <a:rPr lang="en-US" altLang="zh-CN" b="1" dirty="0">
                <a:solidFill>
                  <a:schemeClr val="bg1"/>
                </a:solidFill>
              </a:rPr>
              <a:t>——</a:t>
            </a:r>
            <a:r>
              <a:rPr lang="zh-CN" altLang="en-US" b="1" dirty="0">
                <a:solidFill>
                  <a:schemeClr val="bg1"/>
                </a:solidFill>
              </a:rPr>
              <a:t>百团大战</a:t>
            </a:r>
          </a:p>
        </p:txBody>
      </p:sp>
      <p:pic>
        <p:nvPicPr>
          <p:cNvPr id="14" name="图片 13">
            <a:extLst>
              <a:ext uri="{FF2B5EF4-FFF2-40B4-BE49-F238E27FC236}">
                <a16:creationId xmlns:a16="http://schemas.microsoft.com/office/drawing/2014/main" id="{9DA97C49-87F5-4B57-AE24-4A6428CBF7F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6000" contrast="29000"/>
                    </a14:imgEffect>
                  </a14:imgLayer>
                </a14:imgProps>
              </a:ext>
              <a:ext uri="{28A0092B-C50C-407E-A947-70E740481C1C}">
                <a14:useLocalDpi xmlns:a14="http://schemas.microsoft.com/office/drawing/2010/main" val="0"/>
              </a:ext>
            </a:extLst>
          </a:blip>
          <a:srcRect/>
          <a:stretch/>
        </p:blipFill>
        <p:spPr>
          <a:xfrm>
            <a:off x="6761480" y="4527114"/>
            <a:ext cx="5257800" cy="25241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84150" dist="241300" dir="11520000" sx="110000" sy="110000" algn="ctr">
              <a:srgbClr val="000000">
                <a:alpha val="18000"/>
              </a:srgbClr>
            </a:outerShdw>
            <a:softEdge rad="190500"/>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6" name="图片 15">
            <a:extLst>
              <a:ext uri="{FF2B5EF4-FFF2-40B4-BE49-F238E27FC236}">
                <a16:creationId xmlns:a16="http://schemas.microsoft.com/office/drawing/2014/main" id="{60BAE1E5-98DB-46F4-9E00-A39EED663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59" y="-179982"/>
            <a:ext cx="4658997" cy="2804716"/>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110994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168696" y="0"/>
            <a:ext cx="8675360" cy="7108552"/>
          </a:xfrm>
          <a:prstGeom prst="rect">
            <a:avLst/>
          </a:prstGeom>
          <a:effectLst>
            <a:innerShdw blurRad="50800" dist="50800" dir="16200000">
              <a:prstClr val="black">
                <a:alpha val="80000"/>
              </a:prstClr>
            </a:innerShdw>
          </a:effectLst>
        </p:spPr>
      </p:pic>
      <p:sp>
        <p:nvSpPr>
          <p:cNvPr id="5" name="矩形 4"/>
          <p:cNvSpPr/>
          <p:nvPr/>
        </p:nvSpPr>
        <p:spPr>
          <a:xfrm>
            <a:off x="7752184" y="817972"/>
            <a:ext cx="3960440" cy="5472608"/>
          </a:xfrm>
          <a:prstGeom prst="rect">
            <a:avLst/>
          </a:prstGeom>
          <a:gradFill flip="none" rotWithShape="1">
            <a:gsLst>
              <a:gs pos="42000">
                <a:srgbClr val="FFFFFF">
                  <a:alpha val="21000"/>
                </a:srgbClr>
              </a:gs>
              <a:gs pos="42000">
                <a:srgbClr val="FFFFFF">
                  <a:alpha val="13000"/>
                </a:srgbClr>
              </a:gs>
            </a:gsLst>
            <a:lin ang="36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544272" y="1089480"/>
            <a:ext cx="2376264" cy="707886"/>
          </a:xfrm>
          <a:prstGeom prst="rect">
            <a:avLst/>
          </a:prstGeom>
          <a:noFill/>
        </p:spPr>
        <p:txBody>
          <a:bodyPr wrap="square" rtlCol="0">
            <a:spAutoFit/>
          </a:bodyPr>
          <a:lstStyle>
            <a:defPPr>
              <a:defRPr lang="zh-CN"/>
            </a:defPPr>
            <a:lvl1pPr>
              <a:defRPr sz="4000">
                <a:ln w="6350">
                  <a:noFill/>
                </a:ln>
                <a:solidFill>
                  <a:schemeClr val="accent4">
                    <a:lumMod val="60000"/>
                    <a:lumOff val="40000"/>
                  </a:schemeClr>
                </a:solidFill>
                <a:effectLst/>
                <a:latin typeface="李旭科毛笔行书" panose="02010600030101010101" pitchFamily="2" charset="-122"/>
                <a:ea typeface="李旭科毛笔行书" panose="02010600030101010101" pitchFamily="2" charset="-122"/>
              </a:defRPr>
            </a:lvl1pPr>
          </a:lstStyle>
          <a:p>
            <a:r>
              <a:rPr lang="zh-CN" altLang="en-US" dirty="0"/>
              <a:t>百团大战</a:t>
            </a:r>
          </a:p>
        </p:txBody>
      </p:sp>
      <p:sp>
        <p:nvSpPr>
          <p:cNvPr id="7" name="矩形 6"/>
          <p:cNvSpPr/>
          <p:nvPr/>
        </p:nvSpPr>
        <p:spPr>
          <a:xfrm>
            <a:off x="8108728" y="1797366"/>
            <a:ext cx="3247353" cy="4247317"/>
          </a:xfrm>
          <a:prstGeom prst="rect">
            <a:avLst/>
          </a:prstGeom>
        </p:spPr>
        <p:txBody>
          <a:bodyPr wrap="square">
            <a:spAutoFit/>
          </a:bodyPr>
          <a:lstStyle/>
          <a:p>
            <a:pPr>
              <a:lnSpc>
                <a:spcPct val="150000"/>
              </a:lnSpc>
            </a:pPr>
            <a:r>
              <a:rPr lang="en-US" altLang="zh-CN"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1940</a:t>
            </a:r>
            <a:r>
              <a:rPr lang="zh-CN" altLang="en-US"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年</a:t>
            </a:r>
            <a:r>
              <a:rPr lang="en-US" altLang="zh-CN"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8</a:t>
            </a:r>
            <a:r>
              <a:rPr lang="zh-CN" altLang="en-US"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月</a:t>
            </a:r>
            <a:r>
              <a:rPr lang="en-US" altLang="zh-CN"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20</a:t>
            </a:r>
            <a:r>
              <a:rPr lang="zh-CN" altLang="en-US"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日至</a:t>
            </a:r>
            <a:r>
              <a:rPr lang="en-US" altLang="zh-CN"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12</a:t>
            </a:r>
            <a:r>
              <a:rPr lang="zh-CN" altLang="en-US"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月</a:t>
            </a:r>
            <a:r>
              <a:rPr lang="en-US" altLang="zh-CN"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15</a:t>
            </a:r>
            <a:r>
              <a:rPr lang="zh-CN" altLang="en-US"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日，</a:t>
            </a:r>
            <a:r>
              <a:rPr lang="zh-CN" altLang="en-US" sz="2000" dirty="0">
                <a:solidFill>
                  <a:srgbClr val="FFC000"/>
                </a:solidFill>
                <a:latin typeface="方正黑体简体" panose="03000509000000000000" pitchFamily="65" charset="-122"/>
                <a:ea typeface="方正黑体简体" panose="03000509000000000000" pitchFamily="65" charset="-122"/>
              </a:rPr>
              <a:t>中国共产党领导下的八路军、新四军</a:t>
            </a:r>
            <a:r>
              <a:rPr lang="zh-CN" altLang="en-US"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与日军在中国华北地区晋察冀边区发生的一次</a:t>
            </a:r>
            <a:r>
              <a:rPr lang="zh-CN" altLang="en-US" sz="2000" dirty="0">
                <a:solidFill>
                  <a:srgbClr val="FFC000"/>
                </a:solidFill>
                <a:latin typeface="方正黑体简体" panose="03000509000000000000" pitchFamily="65" charset="-122"/>
                <a:ea typeface="方正黑体简体" panose="03000509000000000000" pitchFamily="65" charset="-122"/>
              </a:rPr>
              <a:t>规模最大、持续时间最长</a:t>
            </a:r>
            <a:r>
              <a:rPr lang="zh-CN" altLang="en-US"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的战役。战役发起第</a:t>
            </a:r>
            <a:r>
              <a:rPr lang="en-US" altLang="zh-CN"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3</a:t>
            </a:r>
            <a:r>
              <a:rPr lang="zh-CN" altLang="en-US"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天，八路军参战部队已达</a:t>
            </a:r>
            <a:r>
              <a:rPr lang="en-US" altLang="zh-CN"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105</a:t>
            </a:r>
            <a:r>
              <a:rPr lang="zh-CN" altLang="en-US" sz="2000" dirty="0">
                <a:solidFill>
                  <a:schemeClr val="accent4">
                    <a:lumMod val="20000"/>
                    <a:lumOff val="80000"/>
                  </a:schemeClr>
                </a:solidFill>
                <a:latin typeface="方正黑体简体" panose="03000509000000000000" pitchFamily="65" charset="-122"/>
                <a:ea typeface="方正黑体简体" panose="03000509000000000000" pitchFamily="65" charset="-122"/>
              </a:rPr>
              <a:t>个团，故中方称此为“百团大战”。</a:t>
            </a:r>
          </a:p>
        </p:txBody>
      </p:sp>
    </p:spTree>
    <p:extLst>
      <p:ext uri="{BB962C8B-B14F-4D97-AF65-F5344CB8AC3E}">
        <p14:creationId xmlns:p14="http://schemas.microsoft.com/office/powerpoint/2010/main" val="31120033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5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7"/>
                                        </p:tgtEl>
                                        <p:attrNameLst>
                                          <p:attrName>style.visibility</p:attrName>
                                        </p:attrNameLst>
                                      </p:cBhvr>
                                      <p:to>
                                        <p:strVal val="visible"/>
                                      </p:to>
                                    </p:set>
                                    <p:anim calcmode="discrete" valueType="clr">
                                      <p:cBhvr override="childStyle">
                                        <p:cTn id="21" dur="100"/>
                                        <p:tgtEl>
                                          <p:spTgt spid="7"/>
                                        </p:tgtEl>
                                        <p:attrNameLst>
                                          <p:attrName>style.color</p:attrName>
                                        </p:attrNameLst>
                                      </p:cBhvr>
                                      <p:tavLst>
                                        <p:tav tm="0">
                                          <p:val>
                                            <p:clrVal>
                                              <a:srgbClr val="FFCC00"/>
                                            </p:clrVal>
                                          </p:val>
                                        </p:tav>
                                        <p:tav tm="50000">
                                          <p:val>
                                            <p:clrVal>
                                              <a:srgbClr val="FF6600"/>
                                            </p:clrVal>
                                          </p:val>
                                        </p:tav>
                                      </p:tavLst>
                                    </p:anim>
                                    <p:anim calcmode="discrete" valueType="clr">
                                      <p:cBhvr>
                                        <p:cTn id="22" dur="100"/>
                                        <p:tgtEl>
                                          <p:spTgt spid="7"/>
                                        </p:tgtEl>
                                        <p:attrNameLst>
                                          <p:attrName>fillcolor</p:attrName>
                                        </p:attrNameLst>
                                      </p:cBhvr>
                                      <p:tavLst>
                                        <p:tav tm="0">
                                          <p:val>
                                            <p:clrVal>
                                              <a:schemeClr val="accent2"/>
                                            </p:clrVal>
                                          </p:val>
                                        </p:tav>
                                        <p:tav tm="50000">
                                          <p:val>
                                            <p:clrVal>
                                              <a:schemeClr val="hlink"/>
                                            </p:clrVal>
                                          </p:val>
                                        </p:tav>
                                      </p:tavLst>
                                    </p:anim>
                                    <p:set>
                                      <p:cBhvr>
                                        <p:cTn id="23" dur="10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一群戴帽子的男人在草地上&#10;&#10;描述已自动生成">
            <a:extLst>
              <a:ext uri="{FF2B5EF4-FFF2-40B4-BE49-F238E27FC236}">
                <a16:creationId xmlns:a16="http://schemas.microsoft.com/office/drawing/2014/main" id="{70672127-691E-47A9-98EC-C60DA846072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726"/>
          <a:stretch/>
        </p:blipFill>
        <p:spPr>
          <a:xfrm>
            <a:off x="-1" y="0"/>
            <a:ext cx="12192001" cy="6858000"/>
          </a:xfrm>
          <a:prstGeom prst="rect">
            <a:avLst/>
          </a:prstGeom>
        </p:spPr>
      </p:pic>
      <p:sp>
        <p:nvSpPr>
          <p:cNvPr id="5" name="矩形 4"/>
          <p:cNvSpPr/>
          <p:nvPr/>
        </p:nvSpPr>
        <p:spPr>
          <a:xfrm>
            <a:off x="3521694" y="2887980"/>
            <a:ext cx="5148612" cy="1082041"/>
          </a:xfrm>
          <a:prstGeom prst="rect">
            <a:avLst/>
          </a:prstGeom>
          <a:gradFill flip="none" rotWithShape="1">
            <a:gsLst>
              <a:gs pos="42000">
                <a:srgbClr val="FFFFFF">
                  <a:alpha val="21000"/>
                </a:srgbClr>
              </a:gs>
              <a:gs pos="42000">
                <a:srgbClr val="FFFFFF">
                  <a:alpha val="13000"/>
                </a:srgbClr>
              </a:gs>
            </a:gsLst>
            <a:lin ang="48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96647" y="3037841"/>
            <a:ext cx="4798713" cy="1938992"/>
          </a:xfrm>
          <a:prstGeom prst="rect">
            <a:avLst/>
          </a:prstGeom>
          <a:noFill/>
        </p:spPr>
        <p:txBody>
          <a:bodyPr wrap="square" rtlCol="0">
            <a:spAutoFit/>
          </a:bodyPr>
          <a:lstStyle/>
          <a:p>
            <a:r>
              <a:rPr lang="zh-CN" altLang="en-US" sz="4000" dirty="0">
                <a:solidFill>
                  <a:schemeClr val="bg1"/>
                </a:solidFill>
              </a:rPr>
              <a:t>百团大战的历史背景</a:t>
            </a:r>
          </a:p>
          <a:p>
            <a:endParaRPr lang="zh-CN" altLang="en-US" sz="4000" spc="300" dirty="0">
              <a:solidFill>
                <a:schemeClr val="bg1"/>
              </a:solidFill>
              <a:latin typeface="李旭科毛笔行书" panose="02010600030101010101" pitchFamily="2" charset="-122"/>
              <a:ea typeface="李旭科毛笔行书" panose="02010600030101010101" pitchFamily="2" charset="-122"/>
            </a:endParaRPr>
          </a:p>
          <a:p>
            <a:endParaRPr lang="en-US" altLang="zh-CN" sz="4000" spc="300" dirty="0">
              <a:solidFill>
                <a:schemeClr val="bg1"/>
              </a:solidFill>
              <a:latin typeface="李旭科毛笔行书" panose="02010600030101010101" pitchFamily="2" charset="-122"/>
              <a:ea typeface="李旭科毛笔行书" panose="02010600030101010101" pitchFamily="2" charset="-122"/>
            </a:endParaRPr>
          </a:p>
        </p:txBody>
      </p:sp>
    </p:spTree>
    <p:extLst>
      <p:ext uri="{BB962C8B-B14F-4D97-AF65-F5344CB8AC3E}">
        <p14:creationId xmlns:p14="http://schemas.microsoft.com/office/powerpoint/2010/main" val="3174593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6F0D547-452A-445A-8F77-3108A1AE1BCC}"/>
              </a:ext>
            </a:extLst>
          </p:cNvPr>
          <p:cNvSpPr/>
          <p:nvPr/>
        </p:nvSpPr>
        <p:spPr>
          <a:xfrm>
            <a:off x="198120" y="852484"/>
            <a:ext cx="11795760" cy="3305431"/>
          </a:xfrm>
          <a:prstGeom prst="rect">
            <a:avLst/>
          </a:prstGeom>
          <a:gradFill flip="none" rotWithShape="1">
            <a:gsLst>
              <a:gs pos="42000">
                <a:srgbClr val="FFFFFF">
                  <a:alpha val="21000"/>
                </a:srgbClr>
              </a:gs>
              <a:gs pos="42000">
                <a:srgbClr val="FFFFFF">
                  <a:alpha val="13000"/>
                </a:srgbClr>
              </a:gs>
            </a:gsLst>
            <a:lin ang="51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p:nvPr/>
        </p:nvPicPr>
        <p:blipFill>
          <a:blip r:embed="rId3">
            <a:extLst>
              <a:ext uri="{28A0092B-C50C-407E-A947-70E740481C1C}">
                <a14:useLocalDpi xmlns:a14="http://schemas.microsoft.com/office/drawing/2010/main" val="0"/>
              </a:ext>
            </a:extLst>
          </a:blip>
          <a:stretch>
            <a:fillRect/>
          </a:stretch>
        </p:blipFill>
        <p:spPr>
          <a:xfrm>
            <a:off x="-452139" y="3995202"/>
            <a:ext cx="12325369" cy="3470865"/>
          </a:xfrm>
          <a:prstGeom prst="rect">
            <a:avLst/>
          </a:prstGeom>
          <a:effectLst>
            <a:innerShdw blurRad="50800" dist="50800" dir="16200000">
              <a:prstClr val="black">
                <a:alpha val="80000"/>
              </a:prstClr>
            </a:innerShdw>
          </a:effectLst>
        </p:spPr>
      </p:pic>
      <p:sp>
        <p:nvSpPr>
          <p:cNvPr id="5" name="矩形 4"/>
          <p:cNvSpPr/>
          <p:nvPr/>
        </p:nvSpPr>
        <p:spPr>
          <a:xfrm>
            <a:off x="198120" y="1137855"/>
            <a:ext cx="10729192" cy="2999740"/>
          </a:xfrm>
          <a:prstGeom prst="rect">
            <a:avLst/>
          </a:prstGeom>
        </p:spPr>
        <p:txBody>
          <a:bodyPr wrap="square">
            <a:spAutoFit/>
          </a:bodyPr>
          <a:lstStyle/>
          <a:p>
            <a:pPr>
              <a:lnSpc>
                <a:spcPct val="150000"/>
              </a:lnSpc>
            </a:pP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自</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1939</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年</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9</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月以来，德国发动闪电战，横扫西欧各国，严重危害到英美利益。 美英为集中力量应付德国, 对日采取妥协政策, 企图将日本进攻的矛头引 向苏联, 以维持他们在远东的势力范围。德国在征服西欧后, 因与英国相隔英吉利海峡, 鞭长莫及, 便把进攻的矛头转向苏联。 为了利用日本从远东牵制苏联, 德国积极怂恿蒋介石停止军事行动, 与日媾和。 而日本当时虽一直把苏联作为自己的绝对敌人, 但因1939 年8 月, 诺蒙坎和张鼓峰两次对苏联战役的惨败而不敢轻举北进苏联, 因此南洋便成了日本当时唯一的战略目标。 为了“ 祸水东引” ,这时英美转而怂恿日本进攻中国, 以保护自己在南洋的利益。另一方面，日本因为中国人民顽强地抗战，资源得到很大消耗，为了速决中日战争，德日意三国再结成军事同盟。</a:t>
            </a:r>
          </a:p>
        </p:txBody>
      </p:sp>
      <p:sp>
        <p:nvSpPr>
          <p:cNvPr id="6" name="文本框 5"/>
          <p:cNvSpPr txBox="1"/>
          <p:nvPr/>
        </p:nvSpPr>
        <p:spPr>
          <a:xfrm>
            <a:off x="3456216" y="165610"/>
            <a:ext cx="5472608" cy="706755"/>
          </a:xfrm>
          <a:prstGeom prst="rect">
            <a:avLst/>
          </a:prstGeom>
          <a:noFill/>
        </p:spPr>
        <p:txBody>
          <a:bodyPr wrap="square" rtlCol="0">
            <a:spAutoFit/>
          </a:bodyPr>
          <a:lstStyle>
            <a:defPPr>
              <a:defRPr lang="zh-CN"/>
            </a:defPPr>
            <a:lvl1pPr>
              <a:defRPr sz="4000">
                <a:ln w="6350">
                  <a:noFill/>
                </a:ln>
                <a:solidFill>
                  <a:schemeClr val="accent4">
                    <a:lumMod val="60000"/>
                    <a:lumOff val="40000"/>
                  </a:schemeClr>
                </a:solidFill>
                <a:effectLst/>
                <a:latin typeface="李旭科毛笔行书" panose="02010600030101010101" pitchFamily="2" charset="-122"/>
                <a:ea typeface="李旭科毛笔行书" panose="02010600030101010101" pitchFamily="2" charset="-122"/>
              </a:defRPr>
            </a:lvl1pPr>
          </a:lstStyle>
          <a:p>
            <a:r>
              <a:rPr lang="zh-CN" altLang="en-US" dirty="0">
                <a:solidFill>
                  <a:schemeClr val="bg1"/>
                </a:solidFill>
              </a:rPr>
              <a:t>百团大战的历史背景</a:t>
            </a:r>
          </a:p>
        </p:txBody>
      </p:sp>
      <p:sp>
        <p:nvSpPr>
          <p:cNvPr id="7" name="矩形 6"/>
          <p:cNvSpPr/>
          <p:nvPr/>
        </p:nvSpPr>
        <p:spPr>
          <a:xfrm>
            <a:off x="198120" y="832164"/>
            <a:ext cx="1356360" cy="398780"/>
          </a:xfrm>
          <a:prstGeom prst="rect">
            <a:avLst/>
          </a:prstGeom>
        </p:spPr>
        <p:txBody>
          <a:bodyPr wrap="none">
            <a:spAutoFit/>
          </a:bodyPr>
          <a:lstStyle/>
          <a:p>
            <a:r>
              <a:rPr lang="zh-CN" altLang="en-US" sz="2000" b="1" spc="300" dirty="0">
                <a:solidFill>
                  <a:schemeClr val="accent4">
                    <a:lumMod val="20000"/>
                    <a:lumOff val="80000"/>
                  </a:schemeClr>
                </a:solidFill>
                <a:latin typeface="方正黑体简体" panose="03000509000000000000" pitchFamily="65" charset="-122"/>
                <a:ea typeface="方正黑体简体" panose="03000509000000000000" pitchFamily="65" charset="-122"/>
              </a:rPr>
              <a:t>国际背景</a:t>
            </a:r>
          </a:p>
        </p:txBody>
      </p:sp>
    </p:spTree>
    <p:extLst>
      <p:ext uri="{BB962C8B-B14F-4D97-AF65-F5344CB8AC3E}">
        <p14:creationId xmlns:p14="http://schemas.microsoft.com/office/powerpoint/2010/main" val="13058591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37"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outVertical)">
                                      <p:cBhvr>
                                        <p:cTn id="19" dur="500"/>
                                        <p:tgtEl>
                                          <p:spTgt spid="6"/>
                                        </p:tgtEl>
                                      </p:cBhvr>
                                    </p:animEffect>
                                  </p:childTnLst>
                                </p:cTn>
                              </p:par>
                            </p:childTnLst>
                          </p:cTn>
                        </p:par>
                        <p:par>
                          <p:cTn id="20" fill="hold">
                            <p:stCondLst>
                              <p:cond delay="2500"/>
                            </p:stCondLst>
                            <p:childTnLst>
                              <p:par>
                                <p:cTn id="21" presetID="47"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27" presetClass="entr" presetSubtype="0" fill="hold" grpId="0" nodeType="withEffect">
                                  <p:stCondLst>
                                    <p:cond delay="0"/>
                                  </p:stCondLst>
                                  <p:iterate type="lt">
                                    <p:tmPct val="20000"/>
                                  </p:iterate>
                                  <p:childTnLst>
                                    <p:set>
                                      <p:cBhvr>
                                        <p:cTn id="27" dur="1" fill="hold">
                                          <p:stCondLst>
                                            <p:cond delay="0"/>
                                          </p:stCondLst>
                                        </p:cTn>
                                        <p:tgtEl>
                                          <p:spTgt spid="5"/>
                                        </p:tgtEl>
                                        <p:attrNameLst>
                                          <p:attrName>style.visibility</p:attrName>
                                        </p:attrNameLst>
                                      </p:cBhvr>
                                      <p:to>
                                        <p:strVal val="visible"/>
                                      </p:to>
                                    </p:set>
                                    <p:anim calcmode="discrete" valueType="clr">
                                      <p:cBhvr override="childStyle">
                                        <p:cTn id="28" dur="100"/>
                                        <p:tgtEl>
                                          <p:spTgt spid="5"/>
                                        </p:tgtEl>
                                        <p:attrNameLst>
                                          <p:attrName>style.color</p:attrName>
                                        </p:attrNameLst>
                                      </p:cBhvr>
                                      <p:tavLst>
                                        <p:tav tm="0">
                                          <p:val>
                                            <p:clrVal>
                                              <a:schemeClr val="tx1"/>
                                            </p:clrVal>
                                          </p:val>
                                        </p:tav>
                                        <p:tav tm="50000">
                                          <p:val>
                                            <p:clrVal>
                                              <a:schemeClr val="accent1"/>
                                            </p:clrVal>
                                          </p:val>
                                        </p:tav>
                                      </p:tavLst>
                                    </p:anim>
                                    <p:anim calcmode="discrete" valueType="clr">
                                      <p:cBhvr>
                                        <p:cTn id="29" dur="100"/>
                                        <p:tgtEl>
                                          <p:spTgt spid="5"/>
                                        </p:tgtEl>
                                        <p:attrNameLst>
                                          <p:attrName>fillcolor</p:attrName>
                                        </p:attrNameLst>
                                      </p:cBhvr>
                                      <p:tavLst>
                                        <p:tav tm="0">
                                          <p:val>
                                            <p:clrVal>
                                              <a:schemeClr val="accent2"/>
                                            </p:clrVal>
                                          </p:val>
                                        </p:tav>
                                        <p:tav tm="50000">
                                          <p:val>
                                            <p:clrVal>
                                              <a:schemeClr val="hlink"/>
                                            </p:clrVal>
                                          </p:val>
                                        </p:tav>
                                      </p:tavLst>
                                    </p:anim>
                                    <p:set>
                                      <p:cBhvr>
                                        <p:cTn id="30" dur="10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2560" y="448933"/>
            <a:ext cx="11877040" cy="6246507"/>
          </a:xfrm>
          <a:prstGeom prst="rect">
            <a:avLst/>
          </a:prstGeom>
          <a:gradFill flip="none" rotWithShape="1">
            <a:gsLst>
              <a:gs pos="42000">
                <a:srgbClr val="FFFFFF">
                  <a:alpha val="21000"/>
                </a:srgbClr>
              </a:gs>
              <a:gs pos="42000">
                <a:srgbClr val="FFFFFF">
                  <a:alpha val="13000"/>
                </a:srgbClr>
              </a:gs>
            </a:gsLst>
            <a:lin ang="48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2900" y="964179"/>
            <a:ext cx="7588250" cy="5444888"/>
          </a:xfrm>
          <a:prstGeom prst="rect">
            <a:avLst/>
          </a:prstGeom>
        </p:spPr>
        <p:txBody>
          <a:bodyPr wrap="square">
            <a:spAutoFit/>
          </a:bodyPr>
          <a:lstStyle/>
          <a:p>
            <a:pPr>
              <a:lnSpc>
                <a:spcPct val="150000"/>
              </a:lnSpc>
            </a:pP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①</a:t>
            </a:r>
            <a:r>
              <a:rPr lang="zh-CN" altLang="en-US" dirty="0">
                <a:solidFill>
                  <a:srgbClr val="FFC000"/>
                </a:solidFill>
                <a:latin typeface="方正黑体简体" panose="03000509000000000000" pitchFamily="65" charset="-122"/>
                <a:ea typeface="方正黑体简体" panose="03000509000000000000" pitchFamily="65" charset="-122"/>
              </a:rPr>
              <a:t>蒋介石政府抗日意愿减弱</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：当时的国统区, 由于国际局势的影响, 蒋介石集团</a:t>
            </a:r>
            <a:endPar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endParaRPr>
          </a:p>
          <a:p>
            <a:pPr>
              <a:lnSpc>
                <a:spcPct val="150000"/>
              </a:lnSpc>
            </a:pPr>
            <a:r>
              <a:rPr lang="en-US" altLang="zh-CN" dirty="0">
                <a:solidFill>
                  <a:srgbClr val="FFFF00"/>
                </a:solidFill>
                <a:latin typeface="方正黑体简体" panose="03000509000000000000" pitchFamily="65" charset="-122"/>
                <a:ea typeface="方正黑体简体" panose="03000509000000000000" pitchFamily="65" charset="-122"/>
              </a:rPr>
              <a:t>1</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r>
              <a:rPr lang="zh-CN" altLang="en-US" dirty="0">
                <a:solidFill>
                  <a:srgbClr val="FFFF00"/>
                </a:solidFill>
                <a:latin typeface="方正黑体简体" panose="03000509000000000000" pitchFamily="65" charset="-122"/>
                <a:ea typeface="方正黑体简体" panose="03000509000000000000" pitchFamily="65" charset="-122"/>
              </a:rPr>
              <a:t>外部</a:t>
            </a:r>
            <a:r>
              <a:rPr lang="zh-CN" altLang="en-US" dirty="0">
                <a:solidFill>
                  <a:schemeClr val="bg1"/>
                </a:solidFill>
                <a:latin typeface="方正黑体简体" panose="03000509000000000000" pitchFamily="65" charset="-122"/>
                <a:ea typeface="方正黑体简体" panose="03000509000000000000" pitchFamily="65" charset="-122"/>
              </a:rPr>
              <a:t>面临着</a:t>
            </a:r>
            <a:r>
              <a:rPr lang="zh-CN" altLang="en-US" dirty="0">
                <a:solidFill>
                  <a:srgbClr val="FFFF00"/>
                </a:solidFill>
                <a:latin typeface="方正黑体简体" panose="03000509000000000000" pitchFamily="65" charset="-122"/>
                <a:ea typeface="方正黑体简体" panose="03000509000000000000" pitchFamily="65" charset="-122"/>
              </a:rPr>
              <a:t>英美对日妥协, 德国积极怂恿, 日本的军事压力和政治诱降</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endPar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endParaRPr>
          </a:p>
          <a:p>
            <a:pPr>
              <a:lnSpc>
                <a:spcPct val="150000"/>
              </a:lnSpc>
            </a:pPr>
            <a:r>
              <a:rPr lang="en-US" altLang="zh-CN" dirty="0">
                <a:solidFill>
                  <a:srgbClr val="FFFF00"/>
                </a:solidFill>
                <a:latin typeface="方正黑体简体" panose="03000509000000000000" pitchFamily="65" charset="-122"/>
                <a:ea typeface="方正黑体简体" panose="03000509000000000000" pitchFamily="65" charset="-122"/>
              </a:rPr>
              <a:t>2.</a:t>
            </a:r>
            <a:r>
              <a:rPr lang="zh-CN" altLang="en-US" dirty="0">
                <a:solidFill>
                  <a:srgbClr val="FFFF00"/>
                </a:solidFill>
                <a:latin typeface="方正黑体简体" panose="03000509000000000000" pitchFamily="65" charset="-122"/>
                <a:ea typeface="方正黑体简体" panose="03000509000000000000" pitchFamily="65" charset="-122"/>
              </a:rPr>
              <a:t>内部</a:t>
            </a:r>
            <a:r>
              <a:rPr lang="zh-CN" altLang="en-US" dirty="0">
                <a:solidFill>
                  <a:schemeClr val="bg1"/>
                </a:solidFill>
                <a:latin typeface="方正黑体简体" panose="03000509000000000000" pitchFamily="65" charset="-122"/>
                <a:ea typeface="方正黑体简体" panose="03000509000000000000" pitchFamily="65" charset="-122"/>
              </a:rPr>
              <a:t>尚有留在抗日阵营中的亲日派何应钦等, 他们从</a:t>
            </a:r>
            <a:r>
              <a:rPr lang="zh-CN" altLang="en-US" dirty="0">
                <a:solidFill>
                  <a:srgbClr val="FFFF00"/>
                </a:solidFill>
                <a:latin typeface="方正黑体简体" panose="03000509000000000000" pitchFamily="65" charset="-122"/>
                <a:ea typeface="方正黑体简体" panose="03000509000000000000" pitchFamily="65" charset="-122"/>
              </a:rPr>
              <a:t>“ 拥护蒋之反共入手” , </a:t>
            </a:r>
            <a:r>
              <a:rPr lang="zh-CN" altLang="en-US" dirty="0">
                <a:solidFill>
                  <a:schemeClr val="bg1"/>
                </a:solidFill>
                <a:latin typeface="方正黑体简体" panose="03000509000000000000" pitchFamily="65" charset="-122"/>
                <a:ea typeface="方正黑体简体" panose="03000509000000000000" pitchFamily="65" charset="-122"/>
              </a:rPr>
              <a:t>积极活动, 极力助蒋反共, 企图</a:t>
            </a:r>
            <a:r>
              <a:rPr lang="zh-CN" altLang="en-US" dirty="0">
                <a:solidFill>
                  <a:srgbClr val="FFFF00"/>
                </a:solidFill>
                <a:latin typeface="方正黑体简体" panose="03000509000000000000" pitchFamily="65" charset="-122"/>
                <a:ea typeface="方正黑体简体" panose="03000509000000000000" pitchFamily="65" charset="-122"/>
              </a:rPr>
              <a:t>“把蒋置于火炉之上, 下不得台” , </a:t>
            </a:r>
            <a:r>
              <a:rPr lang="zh-CN" altLang="en-US" dirty="0">
                <a:solidFill>
                  <a:schemeClr val="bg1"/>
                </a:solidFill>
                <a:latin typeface="方正黑体简体" panose="03000509000000000000" pitchFamily="65" charset="-122"/>
                <a:ea typeface="方正黑体简体" panose="03000509000000000000" pitchFamily="65" charset="-122"/>
              </a:rPr>
              <a:t>逼蒋投降</a:t>
            </a:r>
            <a:endParaRPr lang="en-US" altLang="zh-CN" dirty="0">
              <a:solidFill>
                <a:schemeClr val="bg1"/>
              </a:solidFill>
              <a:latin typeface="方正黑体简体" panose="03000509000000000000" pitchFamily="65" charset="-122"/>
              <a:ea typeface="方正黑体简体" panose="03000509000000000000" pitchFamily="65" charset="-122"/>
            </a:endParaRPr>
          </a:p>
          <a:p>
            <a:pPr>
              <a:lnSpc>
                <a:spcPct val="150000"/>
              </a:lnSpc>
            </a:pPr>
            <a:r>
              <a:rPr lang="en-US" altLang="zh-CN" dirty="0">
                <a:solidFill>
                  <a:srgbClr val="FFFF00"/>
                </a:solidFill>
                <a:latin typeface="方正黑体简体" panose="03000509000000000000" pitchFamily="65" charset="-122"/>
                <a:ea typeface="方正黑体简体" panose="03000509000000000000" pitchFamily="65" charset="-122"/>
              </a:rPr>
              <a:t>3.</a:t>
            </a:r>
            <a:r>
              <a:rPr lang="zh-CN" altLang="en-US" dirty="0">
                <a:solidFill>
                  <a:srgbClr val="FFFF00"/>
                </a:solidFill>
                <a:latin typeface="方正黑体简体" panose="03000509000000000000" pitchFamily="65" charset="-122"/>
                <a:ea typeface="方正黑体简体" panose="03000509000000000000" pitchFamily="65" charset="-122"/>
              </a:rPr>
              <a:t>军事上持续的大溃败, 如此内外交困的形势, 使蒋介石集团对抗战更加消极。</a:t>
            </a:r>
          </a:p>
          <a:p>
            <a:pPr>
              <a:lnSpc>
                <a:spcPct val="150000"/>
              </a:lnSpc>
            </a:pP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②</a:t>
            </a:r>
            <a:r>
              <a:rPr lang="zh-CN" altLang="en-US" dirty="0">
                <a:solidFill>
                  <a:srgbClr val="FFC000"/>
                </a:solidFill>
                <a:latin typeface="方正黑体简体" panose="03000509000000000000" pitchFamily="65" charset="-122"/>
                <a:ea typeface="方正黑体简体" panose="03000509000000000000" pitchFamily="65" charset="-122"/>
              </a:rPr>
              <a:t>中共的困境</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r>
              <a:rPr lang="zh-CN" altLang="en-US" dirty="0">
                <a:solidFill>
                  <a:srgbClr val="FFC000"/>
                </a:solidFill>
                <a:latin typeface="方正黑体简体" panose="03000509000000000000" pitchFamily="65" charset="-122"/>
                <a:ea typeface="方正黑体简体" panose="03000509000000000000" pitchFamily="65" charset="-122"/>
              </a:rPr>
              <a:t>抗日战争进入相持阶段后，日方把主要力量集中在清扫敌后战场。</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八路军和新四军根据地收到了严重的军事打击。国民党政府对中共及其所领导的抗日力量的发展更加恐惧和仇视, 因而</a:t>
            </a:r>
            <a:r>
              <a:rPr lang="zh-CN" altLang="en-US" dirty="0">
                <a:solidFill>
                  <a:srgbClr val="FFC000"/>
                </a:solidFill>
                <a:latin typeface="方正黑体简体" panose="03000509000000000000" pitchFamily="65" charset="-122"/>
                <a:ea typeface="方正黑体简体" panose="03000509000000000000" pitchFamily="65" charset="-122"/>
              </a:rPr>
              <a:t>对我党我军进行大肆攻击, 公开诬蔑共产党八路军“游而不击” </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 到处破坏我党我军的声誉, </a:t>
            </a:r>
            <a:r>
              <a:rPr lang="zh-CN" altLang="en-US" dirty="0">
                <a:solidFill>
                  <a:srgbClr val="FFC000"/>
                </a:solidFill>
                <a:latin typeface="方正黑体简体" panose="03000509000000000000" pitchFamily="65" charset="-122"/>
                <a:ea typeface="方正黑体简体" panose="03000509000000000000" pitchFamily="65" charset="-122"/>
              </a:rPr>
              <a:t>企图影响全国抗日军民的士气</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 为其投降反共做准备。</a:t>
            </a:r>
          </a:p>
        </p:txBody>
      </p:sp>
      <p:sp>
        <p:nvSpPr>
          <p:cNvPr id="7" name="矩形 6"/>
          <p:cNvSpPr/>
          <p:nvPr/>
        </p:nvSpPr>
        <p:spPr>
          <a:xfrm>
            <a:off x="521854" y="604197"/>
            <a:ext cx="1356360" cy="398780"/>
          </a:xfrm>
          <a:prstGeom prst="rect">
            <a:avLst/>
          </a:prstGeom>
        </p:spPr>
        <p:txBody>
          <a:bodyPr wrap="none">
            <a:spAutoFit/>
          </a:bodyPr>
          <a:lstStyle/>
          <a:p>
            <a:r>
              <a:rPr lang="zh-CN" altLang="en-US" sz="2000" b="1" spc="300" dirty="0">
                <a:solidFill>
                  <a:schemeClr val="accent4">
                    <a:lumMod val="20000"/>
                    <a:lumOff val="80000"/>
                  </a:schemeClr>
                </a:solidFill>
                <a:latin typeface="方正黑体简体" panose="03000509000000000000" pitchFamily="65" charset="-122"/>
                <a:ea typeface="方正黑体简体" panose="03000509000000000000" pitchFamily="65" charset="-122"/>
              </a:rPr>
              <a:t>国内背景</a:t>
            </a:r>
          </a:p>
        </p:txBody>
      </p:sp>
      <p:pic>
        <p:nvPicPr>
          <p:cNvPr id="3" name="图片 2" descr="u=2360860978,1171008564&amp;fm=26&amp;gp=0[1]"/>
          <p:cNvPicPr>
            <a:picLocks noChangeAspect="1"/>
          </p:cNvPicPr>
          <p:nvPr/>
        </p:nvPicPr>
        <p:blipFill>
          <a:blip r:embed="rId3"/>
          <a:stretch>
            <a:fillRect/>
          </a:stretch>
        </p:blipFill>
        <p:spPr>
          <a:xfrm>
            <a:off x="7971490" y="548640"/>
            <a:ext cx="4039649" cy="6054487"/>
          </a:xfrm>
          <a:prstGeom prst="rect">
            <a:avLst/>
          </a:prstGeom>
        </p:spPr>
      </p:pic>
    </p:spTree>
    <p:extLst>
      <p:ext uri="{BB962C8B-B14F-4D97-AF65-F5344CB8AC3E}">
        <p14:creationId xmlns:p14="http://schemas.microsoft.com/office/powerpoint/2010/main" val="16235461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5"/>
                                        </p:tgtEl>
                                        <p:attrNameLst>
                                          <p:attrName>style.visibility</p:attrName>
                                        </p:attrNameLst>
                                      </p:cBhvr>
                                      <p:to>
                                        <p:strVal val="visible"/>
                                      </p:to>
                                    </p:set>
                                    <p:anim calcmode="discrete" valueType="clr">
                                      <p:cBhvr override="childStyle">
                                        <p:cTn id="17" dur="100"/>
                                        <p:tgtEl>
                                          <p:spTgt spid="5"/>
                                        </p:tgtEl>
                                        <p:attrNameLst>
                                          <p:attrName>style.color</p:attrName>
                                        </p:attrNameLst>
                                      </p:cBhvr>
                                      <p:tavLst>
                                        <p:tav tm="0">
                                          <p:val>
                                            <p:clrVal>
                                              <a:srgbClr val="FFCC00"/>
                                            </p:clrVal>
                                          </p:val>
                                        </p:tav>
                                        <p:tav tm="50000">
                                          <p:val>
                                            <p:clrVal>
                                              <a:srgbClr val="FF6600"/>
                                            </p:clrVal>
                                          </p:val>
                                        </p:tav>
                                      </p:tavLst>
                                    </p:anim>
                                    <p:anim calcmode="discrete" valueType="clr">
                                      <p:cBhvr>
                                        <p:cTn id="18" dur="100"/>
                                        <p:tgtEl>
                                          <p:spTgt spid="5"/>
                                        </p:tgtEl>
                                        <p:attrNameLst>
                                          <p:attrName>fillcolor</p:attrName>
                                        </p:attrNameLst>
                                      </p:cBhvr>
                                      <p:tavLst>
                                        <p:tav tm="0">
                                          <p:val>
                                            <p:clrVal>
                                              <a:schemeClr val="accent2"/>
                                            </p:clrVal>
                                          </p:val>
                                        </p:tav>
                                        <p:tav tm="50000">
                                          <p:val>
                                            <p:clrVal>
                                              <a:schemeClr val="hlink"/>
                                            </p:clrVal>
                                          </p:val>
                                        </p:tav>
                                      </p:tavLst>
                                    </p:anim>
                                    <p:set>
                                      <p:cBhvr>
                                        <p:cTn id="19" dur="10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63436" y="1397756"/>
            <a:ext cx="9465128" cy="2554545"/>
          </a:xfrm>
          <a:prstGeom prst="rect">
            <a:avLst/>
          </a:prstGeom>
          <a:noFill/>
        </p:spPr>
        <p:txBody>
          <a:bodyPr wrap="square" rtlCol="0">
            <a:spAutoFit/>
          </a:bodyPr>
          <a:lstStyle/>
          <a:p>
            <a:r>
              <a:rPr lang="zh-CN" altLang="en-US" sz="3200" dirty="0">
                <a:solidFill>
                  <a:schemeClr val="bg1"/>
                </a:solidFill>
                <a:latin typeface="苏新诗柳楷简" panose="02010600000101010101" pitchFamily="2" charset="-122"/>
                <a:ea typeface="苏新诗柳楷简" panose="02010600000101010101" pitchFamily="2" charset="-122"/>
              </a:rPr>
              <a:t>    中国人民伟大的抗日战争</a:t>
            </a:r>
            <a:r>
              <a:rPr lang="en-US" altLang="zh-CN" sz="3200" dirty="0">
                <a:solidFill>
                  <a:schemeClr val="bg1"/>
                </a:solidFill>
                <a:latin typeface="苏新诗柳楷简" panose="02010600000101010101" pitchFamily="2" charset="-122"/>
                <a:ea typeface="苏新诗柳楷简" panose="02010600000101010101" pitchFamily="2" charset="-122"/>
              </a:rPr>
              <a:t>,</a:t>
            </a:r>
            <a:r>
              <a:rPr lang="zh-CN" altLang="en-US" sz="3200" dirty="0">
                <a:solidFill>
                  <a:schemeClr val="bg1"/>
                </a:solidFill>
                <a:latin typeface="苏新诗柳楷简" panose="02010600000101010101" pitchFamily="2" charset="-122"/>
                <a:ea typeface="苏新诗柳楷简" panose="02010600000101010101" pitchFamily="2" charset="-122"/>
              </a:rPr>
              <a:t>是一场关系人类前途和命运的生死大搏斗。英勇的中华民族儿女</a:t>
            </a:r>
            <a:r>
              <a:rPr lang="en-US" altLang="zh-CN" sz="3200" dirty="0">
                <a:solidFill>
                  <a:schemeClr val="bg1"/>
                </a:solidFill>
                <a:latin typeface="苏新诗柳楷简" panose="02010600000101010101" pitchFamily="2" charset="-122"/>
                <a:ea typeface="苏新诗柳楷简" panose="02010600000101010101" pitchFamily="2" charset="-122"/>
              </a:rPr>
              <a:t>,</a:t>
            </a:r>
            <a:r>
              <a:rPr lang="zh-CN" altLang="en-US" sz="3200" dirty="0">
                <a:solidFill>
                  <a:schemeClr val="bg1"/>
                </a:solidFill>
                <a:latin typeface="苏新诗柳楷简" panose="02010600000101010101" pitchFamily="2" charset="-122"/>
                <a:ea typeface="苏新诗柳楷简" panose="02010600000101010101" pitchFamily="2" charset="-122"/>
              </a:rPr>
              <a:t>在这场搏斗中</a:t>
            </a:r>
            <a:r>
              <a:rPr lang="en-US" altLang="zh-CN" sz="3200" dirty="0">
                <a:solidFill>
                  <a:schemeClr val="bg1"/>
                </a:solidFill>
                <a:latin typeface="苏新诗柳楷简" panose="02010600000101010101" pitchFamily="2" charset="-122"/>
                <a:ea typeface="苏新诗柳楷简" panose="02010600000101010101" pitchFamily="2" charset="-122"/>
              </a:rPr>
              <a:t>,</a:t>
            </a:r>
            <a:r>
              <a:rPr lang="zh-CN" altLang="en-US" sz="3200" dirty="0">
                <a:solidFill>
                  <a:schemeClr val="bg1"/>
                </a:solidFill>
                <a:latin typeface="苏新诗柳楷简" panose="02010600000101010101" pitchFamily="2" charset="-122"/>
                <a:ea typeface="苏新诗柳楷简" panose="02010600000101010101" pitchFamily="2" charset="-122"/>
              </a:rPr>
              <a:t>为驱除外侮、争取民族的独立和解放</a:t>
            </a:r>
            <a:r>
              <a:rPr lang="en-US" altLang="zh-CN" sz="3200" dirty="0">
                <a:solidFill>
                  <a:schemeClr val="bg1"/>
                </a:solidFill>
                <a:latin typeface="苏新诗柳楷简" panose="02010600000101010101" pitchFamily="2" charset="-122"/>
                <a:ea typeface="苏新诗柳楷简" panose="02010600000101010101" pitchFamily="2" charset="-122"/>
              </a:rPr>
              <a:t>,</a:t>
            </a:r>
            <a:r>
              <a:rPr lang="zh-CN" altLang="en-US" sz="3200" dirty="0">
                <a:solidFill>
                  <a:schemeClr val="bg1"/>
                </a:solidFill>
                <a:latin typeface="苏新诗柳楷简" panose="02010600000101010101" pitchFamily="2" charset="-122"/>
                <a:ea typeface="苏新诗柳楷简" panose="02010600000101010101" pitchFamily="2" charset="-122"/>
              </a:rPr>
              <a:t>进行了不屈不挠的斗争</a:t>
            </a:r>
            <a:r>
              <a:rPr lang="en-US" altLang="zh-CN" sz="3200" dirty="0">
                <a:solidFill>
                  <a:schemeClr val="bg1"/>
                </a:solidFill>
                <a:latin typeface="苏新诗柳楷简" panose="02010600000101010101" pitchFamily="2" charset="-122"/>
                <a:ea typeface="苏新诗柳楷简" panose="02010600000101010101" pitchFamily="2" charset="-122"/>
              </a:rPr>
              <a:t>,</a:t>
            </a:r>
            <a:r>
              <a:rPr lang="zh-CN" altLang="en-US" sz="3200" dirty="0">
                <a:solidFill>
                  <a:schemeClr val="bg1"/>
                </a:solidFill>
                <a:latin typeface="苏新诗柳楷简" panose="02010600000101010101" pitchFamily="2" charset="-122"/>
                <a:ea typeface="苏新诗柳楷简" panose="02010600000101010101" pitchFamily="2" charset="-122"/>
              </a:rPr>
              <a:t>谱写了一曲曲可歌可泣的英雄壮歌</a:t>
            </a:r>
            <a:r>
              <a:rPr lang="en-US" altLang="zh-CN" sz="3200" dirty="0">
                <a:solidFill>
                  <a:schemeClr val="bg1"/>
                </a:solidFill>
                <a:latin typeface="苏新诗柳楷简" panose="02010600000101010101" pitchFamily="2" charset="-122"/>
                <a:ea typeface="苏新诗柳楷简" panose="02010600000101010101" pitchFamily="2" charset="-122"/>
              </a:rPr>
              <a:t>,</a:t>
            </a:r>
            <a:r>
              <a:rPr lang="zh-CN" altLang="en-US" sz="3200" dirty="0">
                <a:solidFill>
                  <a:schemeClr val="bg1"/>
                </a:solidFill>
                <a:latin typeface="苏新诗柳楷简" panose="02010600000101010101" pitchFamily="2" charset="-122"/>
                <a:ea typeface="苏新诗柳楷简" panose="02010600000101010101" pitchFamily="2" charset="-122"/>
              </a:rPr>
              <a:t>流传千古</a:t>
            </a:r>
            <a:r>
              <a:rPr lang="en-US" altLang="zh-CN" sz="3200" dirty="0">
                <a:solidFill>
                  <a:schemeClr val="bg1"/>
                </a:solidFill>
                <a:latin typeface="苏新诗柳楷简" panose="02010600000101010101" pitchFamily="2" charset="-122"/>
                <a:ea typeface="苏新诗柳楷简" panose="02010600000101010101" pitchFamily="2" charset="-122"/>
              </a:rPr>
              <a:t>,</a:t>
            </a:r>
            <a:r>
              <a:rPr lang="zh-CN" altLang="en-US" sz="3200" dirty="0">
                <a:solidFill>
                  <a:schemeClr val="bg1"/>
                </a:solidFill>
                <a:latin typeface="苏新诗柳楷简" panose="02010600000101010101" pitchFamily="2" charset="-122"/>
                <a:ea typeface="苏新诗柳楷简" panose="02010600000101010101" pitchFamily="2" charset="-122"/>
              </a:rPr>
              <a:t>激励后昆。</a:t>
            </a:r>
            <a:endParaRPr lang="en-US" altLang="zh-CN" sz="3200" dirty="0">
              <a:solidFill>
                <a:schemeClr val="bg1"/>
              </a:solidFill>
              <a:latin typeface="苏新诗柳楷简" panose="02010600000101010101" pitchFamily="2" charset="-122"/>
              <a:ea typeface="苏新诗柳楷简" panose="02010600000101010101" pitchFamily="2" charset="-122"/>
            </a:endParaRPr>
          </a:p>
        </p:txBody>
      </p:sp>
      <p:sp>
        <p:nvSpPr>
          <p:cNvPr id="5" name="文本框 4"/>
          <p:cNvSpPr txBox="1"/>
          <p:nvPr/>
        </p:nvSpPr>
        <p:spPr>
          <a:xfrm>
            <a:off x="2049689" y="3952301"/>
            <a:ext cx="8092622" cy="1323439"/>
          </a:xfrm>
          <a:prstGeom prst="rect">
            <a:avLst/>
          </a:prstGeom>
          <a:noFill/>
        </p:spPr>
        <p:txBody>
          <a:bodyPr wrap="square" rtlCol="0">
            <a:spAutoFit/>
          </a:bodyPr>
          <a:lstStyle/>
          <a:p>
            <a:r>
              <a:rPr lang="zh-CN" altLang="en-US" sz="4000" spc="300" dirty="0">
                <a:solidFill>
                  <a:srgbClr val="E2CA6A"/>
                </a:solidFill>
                <a:latin typeface="苏新诗柳楷简" panose="02010600000101010101" pitchFamily="2" charset="-122"/>
                <a:ea typeface="苏新诗柳楷简" panose="02010600000101010101" pitchFamily="2" charset="-122"/>
              </a:rPr>
              <a:t>这是中华民族用鲜血书写的历史！</a:t>
            </a:r>
            <a:endParaRPr lang="en-US" altLang="zh-CN" sz="4000" spc="300" dirty="0">
              <a:solidFill>
                <a:srgbClr val="E2CA6A"/>
              </a:solidFill>
              <a:latin typeface="苏新诗柳楷简" panose="02010600000101010101" pitchFamily="2" charset="-122"/>
              <a:ea typeface="苏新诗柳楷简" panose="02010600000101010101" pitchFamily="2" charset="-122"/>
            </a:endParaRPr>
          </a:p>
          <a:p>
            <a:r>
              <a:rPr lang="zh-CN" altLang="en-US" sz="4000" spc="300" dirty="0">
                <a:solidFill>
                  <a:srgbClr val="E2CA6A"/>
                </a:solidFill>
                <a:latin typeface="苏新诗柳楷简" panose="02010600000101010101" pitchFamily="2" charset="-122"/>
                <a:ea typeface="苏新诗柳楷简" panose="02010600000101010101" pitchFamily="2" charset="-122"/>
              </a:rPr>
              <a:t>这是中华民族用生命谱写的壮歌！</a:t>
            </a:r>
          </a:p>
        </p:txBody>
      </p:sp>
      <p:sp>
        <p:nvSpPr>
          <p:cNvPr id="3" name="椭圆 2"/>
          <p:cNvSpPr/>
          <p:nvPr/>
        </p:nvSpPr>
        <p:spPr>
          <a:xfrm>
            <a:off x="8245642" y="-1251116"/>
            <a:ext cx="914400" cy="914400"/>
          </a:xfrm>
          <a:prstGeom prst="ellips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929488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27" presetClass="entr" presetSubtype="0" fill="hold" grpId="0" nodeType="withEffect">
                                  <p:stCondLst>
                                    <p:cond delay="500"/>
                                  </p:stCondLst>
                                  <p:iterate type="lt">
                                    <p:tmPct val="50000"/>
                                  </p:iterate>
                                  <p:childTnLst>
                                    <p:set>
                                      <p:cBhvr>
                                        <p:cTn id="8" dur="1" fill="hold">
                                          <p:stCondLst>
                                            <p:cond delay="0"/>
                                          </p:stCondLst>
                                        </p:cTn>
                                        <p:tgtEl>
                                          <p:spTgt spid="4"/>
                                        </p:tgtEl>
                                        <p:attrNameLst>
                                          <p:attrName>style.visibility</p:attrName>
                                        </p:attrNameLst>
                                      </p:cBhvr>
                                      <p:to>
                                        <p:strVal val="visible"/>
                                      </p:to>
                                    </p:set>
                                    <p:anim calcmode="discrete" valueType="clr">
                                      <p:cBhvr override="childStyle">
                                        <p:cTn id="9" dur="100"/>
                                        <p:tgtEl>
                                          <p:spTgt spid="4"/>
                                        </p:tgtEl>
                                        <p:attrNameLst>
                                          <p:attrName>style.color</p:attrName>
                                        </p:attrNameLst>
                                      </p:cBhvr>
                                      <p:tavLst>
                                        <p:tav tm="0">
                                          <p:val>
                                            <p:clrVal>
                                              <a:srgbClr val="FFCC00"/>
                                            </p:clrVal>
                                          </p:val>
                                        </p:tav>
                                        <p:tav tm="50000">
                                          <p:val>
                                            <p:clrVal>
                                              <a:srgbClr val="FF6600"/>
                                            </p:clrVal>
                                          </p:val>
                                        </p:tav>
                                      </p:tavLst>
                                    </p:anim>
                                    <p:anim calcmode="discrete" valueType="clr">
                                      <p:cBhvr>
                                        <p:cTn id="10" dur="100"/>
                                        <p:tgtEl>
                                          <p:spTgt spid="4"/>
                                        </p:tgtEl>
                                        <p:attrNameLst>
                                          <p:attrName>fillcolor</p:attrName>
                                        </p:attrNameLst>
                                      </p:cBhvr>
                                      <p:tavLst>
                                        <p:tav tm="0">
                                          <p:val>
                                            <p:clrVal>
                                              <a:schemeClr val="accent2"/>
                                            </p:clrVal>
                                          </p:val>
                                        </p:tav>
                                        <p:tav tm="50000">
                                          <p:val>
                                            <p:clrVal>
                                              <a:schemeClr val="hlink"/>
                                            </p:clrVal>
                                          </p:val>
                                        </p:tav>
                                      </p:tavLst>
                                    </p:anim>
                                    <p:set>
                                      <p:cBhvr>
                                        <p:cTn id="11" dur="100"/>
                                        <p:tgtEl>
                                          <p:spTgt spid="4"/>
                                        </p:tgtEl>
                                        <p:attrNameLst>
                                          <p:attrName>fill.type</p:attrName>
                                        </p:attrNameLst>
                                      </p:cBhvr>
                                      <p:to>
                                        <p:strVal val="solid"/>
                                      </p:to>
                                    </p:set>
                                  </p:childTnLst>
                                </p:cTn>
                              </p:par>
                            </p:childTnLst>
                          </p:cTn>
                        </p:par>
                        <p:par>
                          <p:cTn id="12" fill="hold">
                            <p:stCondLst>
                              <p:cond delay="5650"/>
                            </p:stCondLst>
                            <p:childTnLst>
                              <p:par>
                                <p:cTn id="13" presetID="1" presetClass="entr" presetSubtype="0" fill="hold" grpId="0" nodeType="afterEffect">
                                  <p:stCondLst>
                                    <p:cond delay="0"/>
                                  </p:stCondLst>
                                  <p:iterate type="lt">
                                    <p:tmAbs val="100"/>
                                  </p:iterate>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一群戴帽子的男人在草地上&#10;&#10;描述已自动生成">
            <a:extLst>
              <a:ext uri="{FF2B5EF4-FFF2-40B4-BE49-F238E27FC236}">
                <a16:creationId xmlns:a16="http://schemas.microsoft.com/office/drawing/2014/main" id="{70672127-691E-47A9-98EC-C60DA846072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726"/>
          <a:stretch/>
        </p:blipFill>
        <p:spPr>
          <a:xfrm>
            <a:off x="-1" y="0"/>
            <a:ext cx="12192001" cy="6858000"/>
          </a:xfrm>
          <a:prstGeom prst="rect">
            <a:avLst/>
          </a:prstGeom>
        </p:spPr>
      </p:pic>
      <p:sp>
        <p:nvSpPr>
          <p:cNvPr id="5" name="矩形 4"/>
          <p:cNvSpPr/>
          <p:nvPr/>
        </p:nvSpPr>
        <p:spPr>
          <a:xfrm>
            <a:off x="3521694" y="2887980"/>
            <a:ext cx="5148612" cy="1082041"/>
          </a:xfrm>
          <a:prstGeom prst="rect">
            <a:avLst/>
          </a:prstGeom>
          <a:gradFill flip="none" rotWithShape="1">
            <a:gsLst>
              <a:gs pos="42000">
                <a:srgbClr val="FFFFFF">
                  <a:alpha val="21000"/>
                </a:srgbClr>
              </a:gs>
              <a:gs pos="42000">
                <a:srgbClr val="FFFFFF">
                  <a:alpha val="13000"/>
                </a:srgbClr>
              </a:gs>
            </a:gsLst>
            <a:lin ang="48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34597" y="3003937"/>
            <a:ext cx="5148612" cy="707886"/>
          </a:xfrm>
          <a:prstGeom prst="rect">
            <a:avLst/>
          </a:prstGeom>
          <a:noFill/>
        </p:spPr>
        <p:txBody>
          <a:bodyPr wrap="square" rtlCol="0">
            <a:spAutoFit/>
          </a:bodyPr>
          <a:lstStyle/>
          <a:p>
            <a:r>
              <a:rPr lang="zh-CN" altLang="en-US" sz="4000" dirty="0">
                <a:solidFill>
                  <a:schemeClr val="bg1"/>
                </a:solidFill>
                <a:latin typeface="李旭科毛笔行书" panose="02010600030101010101" charset="-122"/>
                <a:ea typeface="李旭科毛笔行书" panose="02010600030101010101" charset="-122"/>
              </a:rPr>
              <a:t>百团大战的过程</a:t>
            </a:r>
            <a:endParaRPr lang="en-US" altLang="zh-CN" sz="4000" spc="300" dirty="0">
              <a:solidFill>
                <a:schemeClr val="bg1"/>
              </a:solidFill>
              <a:latin typeface="李旭科毛笔行书" panose="02010600030101010101" pitchFamily="2" charset="-122"/>
              <a:ea typeface="李旭科毛笔行书" panose="02010600030101010101" pitchFamily="2" charset="-122"/>
            </a:endParaRPr>
          </a:p>
        </p:txBody>
      </p:sp>
    </p:spTree>
    <p:extLst>
      <p:ext uri="{BB962C8B-B14F-4D97-AF65-F5344CB8AC3E}">
        <p14:creationId xmlns:p14="http://schemas.microsoft.com/office/powerpoint/2010/main" val="285109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5380" y="548680"/>
            <a:ext cx="11161240" cy="5760640"/>
          </a:xfrm>
          <a:prstGeom prst="rect">
            <a:avLst/>
          </a:prstGeom>
          <a:gradFill flip="none" rotWithShape="1">
            <a:gsLst>
              <a:gs pos="42000">
                <a:srgbClr val="FFFFFF">
                  <a:alpha val="21000"/>
                </a:srgbClr>
              </a:gs>
              <a:gs pos="42000">
                <a:srgbClr val="FFFFFF">
                  <a:alpha val="13000"/>
                </a:srgbClr>
              </a:gs>
            </a:gsLst>
            <a:lin ang="48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36600" y="1331595"/>
            <a:ext cx="10723880" cy="5077460"/>
          </a:xfrm>
          <a:prstGeom prst="rect">
            <a:avLst/>
          </a:prstGeom>
        </p:spPr>
        <p:txBody>
          <a:bodyPr wrap="square">
            <a:spAutoFit/>
          </a:bodyPr>
          <a:lstStyle/>
          <a:p>
            <a:pPr>
              <a:lnSpc>
                <a:spcPct val="150000"/>
              </a:lnSpc>
            </a:pP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       1940</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年</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8</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月底，中国共产党为了打击日军的</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囚笼政策</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。八路军对华北敌后交通线开展了全面的大破袭。按照作战计划，百团大战分为三个阶段来实施：</a:t>
            </a:r>
            <a:r>
              <a:rPr lang="zh-CN" altLang="en-US" dirty="0">
                <a:solidFill>
                  <a:srgbClr val="FFC000"/>
                </a:solidFill>
                <a:latin typeface="方正黑体简体" panose="03000509000000000000" pitchFamily="65" charset="-122"/>
                <a:ea typeface="方正黑体简体" panose="03000509000000000000" pitchFamily="65" charset="-122"/>
              </a:rPr>
              <a:t>第一个阶段是</a:t>
            </a:r>
            <a:r>
              <a:rPr lang="en-US" altLang="zh-CN" dirty="0">
                <a:solidFill>
                  <a:srgbClr val="FFC000"/>
                </a:solidFill>
              </a:rPr>
              <a:t>1940</a:t>
            </a:r>
            <a:r>
              <a:rPr lang="zh-CN" altLang="en-US" dirty="0">
                <a:solidFill>
                  <a:srgbClr val="FFC000"/>
                </a:solidFill>
              </a:rPr>
              <a:t>年</a:t>
            </a:r>
            <a:r>
              <a:rPr lang="en-US" altLang="zh-CN" dirty="0">
                <a:solidFill>
                  <a:srgbClr val="FFC000"/>
                </a:solidFill>
              </a:rPr>
              <a:t>8</a:t>
            </a:r>
            <a:r>
              <a:rPr lang="zh-CN" altLang="en-US" dirty="0">
                <a:solidFill>
                  <a:srgbClr val="FFC000"/>
                </a:solidFill>
              </a:rPr>
              <a:t>月</a:t>
            </a:r>
            <a:r>
              <a:rPr lang="en-US" altLang="zh-CN" dirty="0">
                <a:solidFill>
                  <a:srgbClr val="FFC000"/>
                </a:solidFill>
              </a:rPr>
              <a:t>20</a:t>
            </a:r>
            <a:r>
              <a:rPr lang="zh-CN" altLang="en-US" dirty="0">
                <a:solidFill>
                  <a:srgbClr val="FFC000"/>
                </a:solidFill>
              </a:rPr>
              <a:t>日至</a:t>
            </a:r>
            <a:r>
              <a:rPr lang="en-US" altLang="zh-CN" dirty="0">
                <a:solidFill>
                  <a:srgbClr val="FFC000"/>
                </a:solidFill>
              </a:rPr>
              <a:t>1940</a:t>
            </a:r>
            <a:r>
              <a:rPr lang="zh-CN" altLang="en-US" dirty="0">
                <a:solidFill>
                  <a:srgbClr val="FFC000"/>
                </a:solidFill>
              </a:rPr>
              <a:t>年</a:t>
            </a:r>
            <a:r>
              <a:rPr lang="en-US" altLang="zh-CN" dirty="0">
                <a:solidFill>
                  <a:srgbClr val="FFC000"/>
                </a:solidFill>
              </a:rPr>
              <a:t>9</a:t>
            </a:r>
            <a:r>
              <a:rPr lang="zh-CN" altLang="en-US" dirty="0">
                <a:solidFill>
                  <a:srgbClr val="FFC000"/>
                </a:solidFill>
              </a:rPr>
              <a:t>月</a:t>
            </a:r>
            <a:r>
              <a:rPr lang="en-US" altLang="zh-CN" dirty="0">
                <a:solidFill>
                  <a:srgbClr val="FFC000"/>
                </a:solidFill>
              </a:rPr>
              <a:t>10</a:t>
            </a:r>
            <a:r>
              <a:rPr lang="zh-CN" altLang="en-US" dirty="0">
                <a:solidFill>
                  <a:srgbClr val="FFC000"/>
                </a:solidFill>
              </a:rPr>
              <a:t>日</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r>
              <a:rPr lang="zh-CN" altLang="en-US" dirty="0">
                <a:solidFill>
                  <a:srgbClr val="FFFF00"/>
                </a:solidFill>
                <a:latin typeface="方正黑体简体" panose="03000509000000000000" pitchFamily="65" charset="-122"/>
                <a:ea typeface="方正黑体简体" panose="03000509000000000000" pitchFamily="65" charset="-122"/>
              </a:rPr>
              <a:t>实施为交通为主的破击战</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，打破了日军企图进军西安、重庆的企图，毁灭了正太路是其重点。</a:t>
            </a:r>
            <a:r>
              <a:rPr lang="zh-CN" altLang="en-US" dirty="0">
                <a:solidFill>
                  <a:srgbClr val="FFC000"/>
                </a:solidFill>
                <a:latin typeface="方正黑体简体" panose="03000509000000000000" pitchFamily="65" charset="-122"/>
                <a:ea typeface="方正黑体简体" panose="03000509000000000000" pitchFamily="65" charset="-122"/>
              </a:rPr>
              <a:t>第二阶段是</a:t>
            </a:r>
            <a:r>
              <a:rPr lang="en-US" altLang="zh-CN" dirty="0">
                <a:solidFill>
                  <a:srgbClr val="FFC000"/>
                </a:solidFill>
              </a:rPr>
              <a:t>1940</a:t>
            </a:r>
            <a:r>
              <a:rPr lang="zh-CN" altLang="en-US" dirty="0">
                <a:solidFill>
                  <a:srgbClr val="FFC000"/>
                </a:solidFill>
              </a:rPr>
              <a:t>年</a:t>
            </a:r>
            <a:r>
              <a:rPr lang="en-US" altLang="zh-CN" dirty="0">
                <a:solidFill>
                  <a:srgbClr val="FFC000"/>
                </a:solidFill>
              </a:rPr>
              <a:t>9</a:t>
            </a:r>
            <a:r>
              <a:rPr lang="zh-CN" altLang="en-US" dirty="0">
                <a:solidFill>
                  <a:srgbClr val="FFC000"/>
                </a:solidFill>
              </a:rPr>
              <a:t>月</a:t>
            </a:r>
            <a:r>
              <a:rPr lang="en-US" altLang="zh-CN" dirty="0">
                <a:solidFill>
                  <a:srgbClr val="FFC000"/>
                </a:solidFill>
              </a:rPr>
              <a:t>22</a:t>
            </a:r>
            <a:r>
              <a:rPr lang="zh-CN" altLang="en-US" dirty="0">
                <a:solidFill>
                  <a:srgbClr val="FFC000"/>
                </a:solidFill>
              </a:rPr>
              <a:t>日至</a:t>
            </a:r>
            <a:r>
              <a:rPr lang="en-US" altLang="zh-CN" dirty="0">
                <a:solidFill>
                  <a:srgbClr val="FFC000"/>
                </a:solidFill>
              </a:rPr>
              <a:t>1940</a:t>
            </a:r>
            <a:r>
              <a:rPr lang="zh-CN" altLang="en-US" dirty="0">
                <a:solidFill>
                  <a:srgbClr val="FFC000"/>
                </a:solidFill>
              </a:rPr>
              <a:t>年</a:t>
            </a:r>
            <a:r>
              <a:rPr lang="en-US" altLang="zh-CN" dirty="0">
                <a:solidFill>
                  <a:srgbClr val="FFC000"/>
                </a:solidFill>
              </a:rPr>
              <a:t>10</a:t>
            </a:r>
            <a:r>
              <a:rPr lang="zh-CN" altLang="en-US" dirty="0">
                <a:solidFill>
                  <a:srgbClr val="FFC000"/>
                </a:solidFill>
              </a:rPr>
              <a:t>月上旬</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，由于各地方的作战情况不同，所以结束作战的时间也不一致，这一阶段的主要工作是</a:t>
            </a:r>
            <a:r>
              <a:rPr lang="zh-CN" altLang="en-US" dirty="0">
                <a:solidFill>
                  <a:srgbClr val="FFFF00"/>
                </a:solidFill>
                <a:latin typeface="方正黑体简体" panose="03000509000000000000" pitchFamily="65" charset="-122"/>
                <a:ea typeface="方正黑体简体" panose="03000509000000000000" pitchFamily="65" charset="-122"/>
              </a:rPr>
              <a:t>巩固第一阶段的成果，重点击破交通线两侧的敌寇据点</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，这期间战役主要包括：涞灵战役、辽榆战役、河任战役、邯济路战役等战役组成；</a:t>
            </a:r>
            <a:r>
              <a:rPr lang="zh-CN" altLang="en-US" dirty="0">
                <a:solidFill>
                  <a:srgbClr val="FFC000"/>
                </a:solidFill>
                <a:latin typeface="方正黑体简体" panose="03000509000000000000" pitchFamily="65" charset="-122"/>
                <a:ea typeface="方正黑体简体" panose="03000509000000000000" pitchFamily="65" charset="-122"/>
              </a:rPr>
              <a:t>第三阶段是</a:t>
            </a:r>
            <a:r>
              <a:rPr lang="en-US" altLang="zh-CN" dirty="0">
                <a:solidFill>
                  <a:srgbClr val="FFC000"/>
                </a:solidFill>
              </a:rPr>
              <a:t>1940</a:t>
            </a:r>
            <a:r>
              <a:rPr lang="zh-CN" altLang="en-US" dirty="0">
                <a:solidFill>
                  <a:srgbClr val="FFC000"/>
                </a:solidFill>
              </a:rPr>
              <a:t>年</a:t>
            </a:r>
            <a:r>
              <a:rPr lang="en-US" altLang="zh-CN" dirty="0">
                <a:solidFill>
                  <a:srgbClr val="FFC000"/>
                </a:solidFill>
              </a:rPr>
              <a:t>10</a:t>
            </a:r>
            <a:r>
              <a:rPr lang="zh-CN" altLang="en-US" dirty="0">
                <a:solidFill>
                  <a:srgbClr val="FFC000"/>
                </a:solidFill>
              </a:rPr>
              <a:t>月上旬到</a:t>
            </a:r>
            <a:r>
              <a:rPr lang="en-US" altLang="zh-CN" dirty="0">
                <a:solidFill>
                  <a:srgbClr val="FFC000"/>
                </a:solidFill>
              </a:rPr>
              <a:t>1941</a:t>
            </a:r>
            <a:r>
              <a:rPr lang="zh-CN" altLang="en-US" dirty="0">
                <a:solidFill>
                  <a:srgbClr val="FFC000"/>
                </a:solidFill>
              </a:rPr>
              <a:t>年</a:t>
            </a:r>
            <a:r>
              <a:rPr lang="en-US" altLang="zh-CN" dirty="0">
                <a:solidFill>
                  <a:srgbClr val="FFC000"/>
                </a:solidFill>
              </a:rPr>
              <a:t>1</a:t>
            </a:r>
            <a:r>
              <a:rPr lang="zh-CN" altLang="en-US" dirty="0">
                <a:solidFill>
                  <a:srgbClr val="FFC000"/>
                </a:solidFill>
              </a:rPr>
              <a:t>月</a:t>
            </a:r>
            <a:r>
              <a:rPr lang="en-US" altLang="zh-CN" dirty="0">
                <a:solidFill>
                  <a:srgbClr val="FFC000"/>
                </a:solidFill>
              </a:rPr>
              <a:t>24</a:t>
            </a:r>
            <a:r>
              <a:rPr lang="zh-CN" altLang="en-US" dirty="0">
                <a:solidFill>
                  <a:srgbClr val="FFC000"/>
                </a:solidFill>
              </a:rPr>
              <a:t>日</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，由于第一二阶段的成功，使得日军暂时放缓了进攻西部城市的计划，对他们实施的</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堡垒主义</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及</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囚笼政策</a:t>
            </a:r>
            <a:r>
              <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产生了怀疑，转向了敌后根据地的大扫荡。以此，</a:t>
            </a:r>
            <a:r>
              <a:rPr lang="zh-CN" altLang="en-US" dirty="0">
                <a:solidFill>
                  <a:srgbClr val="FFFF00"/>
                </a:solidFill>
                <a:latin typeface="方正黑体简体" panose="03000509000000000000" pitchFamily="65" charset="-122"/>
                <a:ea typeface="方正黑体简体" panose="03000509000000000000" pitchFamily="65" charset="-122"/>
              </a:rPr>
              <a:t>第三阶段的主要任务是反扫荡战</a:t>
            </a: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a:t>
            </a:r>
          </a:p>
          <a:p>
            <a:pPr>
              <a:lnSpc>
                <a:spcPct val="150000"/>
              </a:lnSpc>
            </a:pPr>
            <a:r>
              <a:rPr lang="zh-CN" altLang="en-US" dirty="0">
                <a:solidFill>
                  <a:schemeClr val="accent4">
                    <a:lumMod val="20000"/>
                    <a:lumOff val="80000"/>
                  </a:schemeClr>
                </a:solidFill>
                <a:latin typeface="方正黑体简体" panose="03000509000000000000" pitchFamily="65" charset="-122"/>
                <a:ea typeface="方正黑体简体" panose="03000509000000000000" pitchFamily="65" charset="-122"/>
              </a:rPr>
              <a:t>       在百团大战开始以后，苏鲁皖豫境内的八路军为了配合百团大战，纷纷对当前的日军积极作战。如八路军五师在德州段的破击战，山东纵队的胶州路破击战等。百团作战的范围包括了冀察全境、热南地区及晋缓绝大部分地区。在整个战斗过程，中八路军虽然付出了不小的代价，但是他们所表现的英勇杀敌、万众一心的精神为提振全国军民抗战士气及最后的胜利起到了巨大的鼓舞作用。</a:t>
            </a:r>
          </a:p>
        </p:txBody>
      </p:sp>
      <p:sp>
        <p:nvSpPr>
          <p:cNvPr id="6" name="文本框 5"/>
          <p:cNvSpPr txBox="1"/>
          <p:nvPr/>
        </p:nvSpPr>
        <p:spPr>
          <a:xfrm>
            <a:off x="3359696" y="624979"/>
            <a:ext cx="5472608" cy="706755"/>
          </a:xfrm>
          <a:prstGeom prst="rect">
            <a:avLst/>
          </a:prstGeom>
          <a:noFill/>
        </p:spPr>
        <p:txBody>
          <a:bodyPr wrap="square" rtlCol="0">
            <a:spAutoFit/>
          </a:bodyPr>
          <a:lstStyle>
            <a:defPPr>
              <a:defRPr lang="zh-CN"/>
            </a:defPPr>
            <a:lvl1pPr>
              <a:defRPr sz="4000">
                <a:ln w="6350">
                  <a:noFill/>
                </a:ln>
                <a:solidFill>
                  <a:schemeClr val="accent4">
                    <a:lumMod val="60000"/>
                    <a:lumOff val="40000"/>
                  </a:schemeClr>
                </a:solidFill>
                <a:effectLst/>
                <a:latin typeface="李旭科毛笔行书" panose="02010600030101010101" pitchFamily="2" charset="-122"/>
                <a:ea typeface="李旭科毛笔行书" panose="02010600030101010101" pitchFamily="2" charset="-122"/>
              </a:defRPr>
            </a:lvl1pPr>
          </a:lstStyle>
          <a:p>
            <a:r>
              <a:rPr lang="en-US" altLang="zh-CN" dirty="0">
                <a:solidFill>
                  <a:schemeClr val="bg1"/>
                </a:solidFill>
                <a:latin typeface="李旭科毛笔行书" panose="02010600030101010101" charset="-122"/>
                <a:ea typeface="李旭科毛笔行书" panose="02010600030101010101" charset="-122"/>
              </a:rPr>
              <a:t>  </a:t>
            </a:r>
            <a:r>
              <a:rPr lang="zh-CN" altLang="en-US" dirty="0">
                <a:solidFill>
                  <a:schemeClr val="bg1"/>
                </a:solidFill>
                <a:latin typeface="李旭科毛笔行书" panose="02010600030101010101" charset="-122"/>
                <a:ea typeface="李旭科毛笔行书" panose="02010600030101010101" charset="-122"/>
              </a:rPr>
              <a:t>百团大战的过程</a:t>
            </a:r>
          </a:p>
        </p:txBody>
      </p:sp>
      <p:sp>
        <p:nvSpPr>
          <p:cNvPr id="7" name="矩形 6"/>
          <p:cNvSpPr/>
          <p:nvPr/>
        </p:nvSpPr>
        <p:spPr>
          <a:xfrm>
            <a:off x="731404" y="1278059"/>
            <a:ext cx="309880" cy="398780"/>
          </a:xfrm>
          <a:prstGeom prst="rect">
            <a:avLst/>
          </a:prstGeom>
        </p:spPr>
        <p:txBody>
          <a:bodyPr wrap="none">
            <a:spAutoFit/>
          </a:bodyPr>
          <a:lstStyle/>
          <a:p>
            <a:endParaRPr lang="zh-CN" altLang="en-US" sz="2000" b="1" spc="300" dirty="0">
              <a:solidFill>
                <a:schemeClr val="accent4">
                  <a:lumMod val="20000"/>
                  <a:lumOff val="80000"/>
                </a:schemeClr>
              </a:solidFill>
              <a:latin typeface="方正黑体简体" panose="03000509000000000000" pitchFamily="65" charset="-122"/>
              <a:ea typeface="方正黑体简体" panose="03000509000000000000" pitchFamily="65" charset="-122"/>
            </a:endParaRPr>
          </a:p>
        </p:txBody>
      </p:sp>
      <p:sp>
        <p:nvSpPr>
          <p:cNvPr id="8" name="矩形 7"/>
          <p:cNvSpPr/>
          <p:nvPr/>
        </p:nvSpPr>
        <p:spPr>
          <a:xfrm>
            <a:off x="736410" y="3559969"/>
            <a:ext cx="10724186" cy="506730"/>
          </a:xfrm>
          <a:prstGeom prst="rect">
            <a:avLst/>
          </a:prstGeom>
        </p:spPr>
        <p:txBody>
          <a:bodyPr wrap="square">
            <a:spAutoFit/>
          </a:bodyPr>
          <a:lstStyle/>
          <a:p>
            <a:pPr>
              <a:lnSpc>
                <a:spcPct val="150000"/>
              </a:lnSpc>
            </a:pPr>
            <a:endParaRPr lang="en-US" altLang="zh-CN" dirty="0">
              <a:solidFill>
                <a:schemeClr val="accent4">
                  <a:lumMod val="20000"/>
                  <a:lumOff val="80000"/>
                </a:schemeClr>
              </a:solidFill>
              <a:latin typeface="方正黑体简体" panose="03000509000000000000" pitchFamily="65" charset="-122"/>
              <a:ea typeface="方正黑体简体" panose="03000509000000000000" pitchFamily="65" charset="-122"/>
            </a:endParaRPr>
          </a:p>
        </p:txBody>
      </p:sp>
      <p:sp>
        <p:nvSpPr>
          <p:cNvPr id="9" name="矩形 8"/>
          <p:cNvSpPr/>
          <p:nvPr/>
        </p:nvSpPr>
        <p:spPr>
          <a:xfrm>
            <a:off x="731404" y="3159859"/>
            <a:ext cx="309880" cy="398780"/>
          </a:xfrm>
          <a:prstGeom prst="rect">
            <a:avLst/>
          </a:prstGeom>
        </p:spPr>
        <p:txBody>
          <a:bodyPr wrap="none">
            <a:spAutoFit/>
          </a:bodyPr>
          <a:lstStyle/>
          <a:p>
            <a:endParaRPr lang="zh-CN" altLang="en-US" sz="2000" b="1" spc="300" dirty="0">
              <a:solidFill>
                <a:schemeClr val="accent4">
                  <a:lumMod val="20000"/>
                  <a:lumOff val="80000"/>
                </a:schemeClr>
              </a:solidFill>
              <a:latin typeface="方正黑体简体" panose="03000509000000000000" pitchFamily="65" charset="-122"/>
              <a:ea typeface="方正黑体简体" panose="03000509000000000000" pitchFamily="65" charset="-122"/>
            </a:endParaRPr>
          </a:p>
        </p:txBody>
      </p:sp>
      <p:sp>
        <p:nvSpPr>
          <p:cNvPr id="10" name="矩形 9"/>
          <p:cNvSpPr/>
          <p:nvPr/>
        </p:nvSpPr>
        <p:spPr>
          <a:xfrm>
            <a:off x="1698210" y="4923909"/>
            <a:ext cx="8795580" cy="553085"/>
          </a:xfrm>
          <a:prstGeom prst="rect">
            <a:avLst/>
          </a:prstGeom>
        </p:spPr>
        <p:txBody>
          <a:bodyPr wrap="square">
            <a:spAutoFit/>
          </a:bodyPr>
          <a:lstStyle/>
          <a:p>
            <a:pPr>
              <a:lnSpc>
                <a:spcPct val="150000"/>
              </a:lnSpc>
            </a:pPr>
            <a:endParaRPr lang="en-US" altLang="zh-CN" sz="2000" b="1" dirty="0">
              <a:solidFill>
                <a:schemeClr val="accent4">
                  <a:lumMod val="20000"/>
                  <a:lumOff val="80000"/>
                </a:schemeClr>
              </a:solidFill>
              <a:latin typeface="方正黑体简体" panose="03000509000000000000" pitchFamily="65" charset="-122"/>
              <a:ea typeface="方正黑体简体" panose="03000509000000000000" pitchFamily="65" charset="-122"/>
            </a:endParaRPr>
          </a:p>
        </p:txBody>
      </p:sp>
    </p:spTree>
    <p:extLst>
      <p:ext uri="{BB962C8B-B14F-4D97-AF65-F5344CB8AC3E}">
        <p14:creationId xmlns:p14="http://schemas.microsoft.com/office/powerpoint/2010/main" val="31462391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5"/>
                                        </p:tgtEl>
                                        <p:attrNameLst>
                                          <p:attrName>style.visibility</p:attrName>
                                        </p:attrNameLst>
                                      </p:cBhvr>
                                      <p:to>
                                        <p:strVal val="visible"/>
                                      </p:to>
                                    </p:set>
                                    <p:anim calcmode="discrete" valueType="clr">
                                      <p:cBhvr override="childStyle">
                                        <p:cTn id="21" dur="100"/>
                                        <p:tgtEl>
                                          <p:spTgt spid="5"/>
                                        </p:tgtEl>
                                        <p:attrNameLst>
                                          <p:attrName>style.color</p:attrName>
                                        </p:attrNameLst>
                                      </p:cBhvr>
                                      <p:tavLst>
                                        <p:tav tm="0">
                                          <p:val>
                                            <p:clrVal>
                                              <a:srgbClr val="FFCC00"/>
                                            </p:clrVal>
                                          </p:val>
                                        </p:tav>
                                        <p:tav tm="50000">
                                          <p:val>
                                            <p:clrVal>
                                              <a:srgbClr val="FF6600"/>
                                            </p:clrVal>
                                          </p:val>
                                        </p:tav>
                                      </p:tavLst>
                                    </p:anim>
                                    <p:anim calcmode="discrete" valueType="clr">
                                      <p:cBhvr>
                                        <p:cTn id="22" dur="100"/>
                                        <p:tgtEl>
                                          <p:spTgt spid="5"/>
                                        </p:tgtEl>
                                        <p:attrNameLst>
                                          <p:attrName>fillcolor</p:attrName>
                                        </p:attrNameLst>
                                      </p:cBhvr>
                                      <p:tavLst>
                                        <p:tav tm="0">
                                          <p:val>
                                            <p:clrVal>
                                              <a:schemeClr val="accent2"/>
                                            </p:clrVal>
                                          </p:val>
                                        </p:tav>
                                        <p:tav tm="50000">
                                          <p:val>
                                            <p:clrVal>
                                              <a:schemeClr val="hlink"/>
                                            </p:clrVal>
                                          </p:val>
                                        </p:tav>
                                      </p:tavLst>
                                    </p:anim>
                                    <p:set>
                                      <p:cBhvr>
                                        <p:cTn id="23" dur="100"/>
                                        <p:tgtEl>
                                          <p:spTgt spid="5"/>
                                        </p:tgtEl>
                                        <p:attrNameLst>
                                          <p:attrName>fill.type</p:attrName>
                                        </p:attrNameLst>
                                      </p:cBhvr>
                                      <p:to>
                                        <p:strVal val="solid"/>
                                      </p:to>
                                    </p:set>
                                  </p:childTnLst>
                                </p:cTn>
                              </p:par>
                            </p:childTnLst>
                          </p:cTn>
                        </p:par>
                        <p:par>
                          <p:cTn id="24" fill="hold">
                            <p:stCondLst>
                              <p:cond delay="29400"/>
                            </p:stCondLst>
                            <p:childTnLst>
                              <p:par>
                                <p:cTn id="25" presetID="47"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30400"/>
                            </p:stCondLst>
                            <p:childTnLst>
                              <p:par>
                                <p:cTn id="31" presetID="27" presetClass="entr" presetSubtype="0" fill="hold" grpId="0" nodeType="afterEffect">
                                  <p:stCondLst>
                                    <p:cond delay="0"/>
                                  </p:stCondLst>
                                  <p:iterate type="lt">
                                    <p:tmPct val="50000"/>
                                  </p:iterate>
                                  <p:childTnLst>
                                    <p:set>
                                      <p:cBhvr>
                                        <p:cTn id="32" dur="1" fill="hold">
                                          <p:stCondLst>
                                            <p:cond delay="0"/>
                                          </p:stCondLst>
                                        </p:cTn>
                                        <p:tgtEl>
                                          <p:spTgt spid="8"/>
                                        </p:tgtEl>
                                        <p:attrNameLst>
                                          <p:attrName>style.visibility</p:attrName>
                                        </p:attrNameLst>
                                      </p:cBhvr>
                                      <p:to>
                                        <p:strVal val="visible"/>
                                      </p:to>
                                    </p:set>
                                    <p:anim calcmode="discrete" valueType="clr">
                                      <p:cBhvr override="childStyle">
                                        <p:cTn id="33" dur="100"/>
                                        <p:tgtEl>
                                          <p:spTgt spid="8"/>
                                        </p:tgtEl>
                                        <p:attrNameLst>
                                          <p:attrName>style.color</p:attrName>
                                        </p:attrNameLst>
                                      </p:cBhvr>
                                      <p:tavLst>
                                        <p:tav tm="0">
                                          <p:val>
                                            <p:clrVal>
                                              <a:srgbClr val="FFCC00"/>
                                            </p:clrVal>
                                          </p:val>
                                        </p:tav>
                                        <p:tav tm="50000">
                                          <p:val>
                                            <p:clrVal>
                                              <a:srgbClr val="FF6600"/>
                                            </p:clrVal>
                                          </p:val>
                                        </p:tav>
                                      </p:tavLst>
                                    </p:anim>
                                    <p:anim calcmode="discrete" valueType="clr">
                                      <p:cBhvr>
                                        <p:cTn id="34" dur="100"/>
                                        <p:tgtEl>
                                          <p:spTgt spid="8"/>
                                        </p:tgtEl>
                                        <p:attrNameLst>
                                          <p:attrName>fillcolor</p:attrName>
                                        </p:attrNameLst>
                                      </p:cBhvr>
                                      <p:tavLst>
                                        <p:tav tm="0">
                                          <p:val>
                                            <p:clrVal>
                                              <a:schemeClr val="accent2"/>
                                            </p:clrVal>
                                          </p:val>
                                        </p:tav>
                                        <p:tav tm="50000">
                                          <p:val>
                                            <p:clrVal>
                                              <a:schemeClr val="hlink"/>
                                            </p:clrVal>
                                          </p:val>
                                        </p:tav>
                                      </p:tavLst>
                                    </p:anim>
                                    <p:set>
                                      <p:cBhvr>
                                        <p:cTn id="35" dur="100"/>
                                        <p:tgtEl>
                                          <p:spTgt spid="8"/>
                                        </p:tgtEl>
                                        <p:attrNameLst>
                                          <p:attrName>fill.type</p:attrName>
                                        </p:attrNameLst>
                                      </p:cBhvr>
                                      <p:to>
                                        <p:strVal val="solid"/>
                                      </p:to>
                                    </p:set>
                                  </p:childTnLst>
                                </p:cTn>
                              </p:par>
                            </p:childTnLst>
                          </p:cTn>
                        </p:par>
                        <p:par>
                          <p:cTn id="36" fill="hold">
                            <p:stCondLst>
                              <p:cond delay="30500"/>
                            </p:stCondLst>
                            <p:childTnLst>
                              <p:par>
                                <p:cTn id="37" presetID="16" presetClass="entr" presetSubtype="37"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outVertical)">
                                      <p:cBhvr>
                                        <p:cTn id="39"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p:bldP spid="7"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一群戴帽子的男人在草地上&#10;&#10;描述已自动生成">
            <a:extLst>
              <a:ext uri="{FF2B5EF4-FFF2-40B4-BE49-F238E27FC236}">
                <a16:creationId xmlns:a16="http://schemas.microsoft.com/office/drawing/2014/main" id="{70672127-691E-47A9-98EC-C60DA846072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726"/>
          <a:stretch/>
        </p:blipFill>
        <p:spPr>
          <a:xfrm>
            <a:off x="-1" y="0"/>
            <a:ext cx="12192001" cy="6858000"/>
          </a:xfrm>
          <a:prstGeom prst="rect">
            <a:avLst/>
          </a:prstGeom>
        </p:spPr>
      </p:pic>
      <p:sp>
        <p:nvSpPr>
          <p:cNvPr id="5" name="矩形 4"/>
          <p:cNvSpPr/>
          <p:nvPr/>
        </p:nvSpPr>
        <p:spPr>
          <a:xfrm>
            <a:off x="3521694" y="2887980"/>
            <a:ext cx="5148612" cy="1082041"/>
          </a:xfrm>
          <a:prstGeom prst="rect">
            <a:avLst/>
          </a:prstGeom>
          <a:gradFill flip="none" rotWithShape="1">
            <a:gsLst>
              <a:gs pos="42000">
                <a:srgbClr val="FFFFFF">
                  <a:alpha val="21000"/>
                </a:srgbClr>
              </a:gs>
              <a:gs pos="42000">
                <a:srgbClr val="FFFFFF">
                  <a:alpha val="13000"/>
                </a:srgbClr>
              </a:gs>
            </a:gsLst>
            <a:lin ang="48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96647" y="3075057"/>
            <a:ext cx="4598707" cy="1323439"/>
          </a:xfrm>
          <a:prstGeom prst="rect">
            <a:avLst/>
          </a:prstGeom>
          <a:noFill/>
        </p:spPr>
        <p:txBody>
          <a:bodyPr wrap="square" rtlCol="0">
            <a:spAutoFit/>
          </a:bodyPr>
          <a:lstStyle/>
          <a:p>
            <a:r>
              <a:rPr lang="zh-CN" altLang="en-US" sz="4000" spc="300" dirty="0">
                <a:solidFill>
                  <a:schemeClr val="bg1"/>
                </a:solidFill>
                <a:latin typeface="李旭科毛笔行书" panose="02010600030101010101" pitchFamily="2" charset="-122"/>
                <a:ea typeface="李旭科毛笔行书" panose="02010600030101010101" pitchFamily="2" charset="-122"/>
              </a:rPr>
              <a:t>百团大战经典战役</a:t>
            </a:r>
          </a:p>
          <a:p>
            <a:endParaRPr lang="en-US" altLang="zh-CN" sz="4000" spc="300" dirty="0">
              <a:solidFill>
                <a:schemeClr val="bg1"/>
              </a:solidFill>
              <a:latin typeface="李旭科毛笔行书" panose="02010600030101010101" pitchFamily="2" charset="-122"/>
              <a:ea typeface="李旭科毛笔行书" panose="02010600030101010101" pitchFamily="2" charset="-122"/>
            </a:endParaRPr>
          </a:p>
        </p:txBody>
      </p:sp>
    </p:spTree>
    <p:extLst>
      <p:ext uri="{BB962C8B-B14F-4D97-AF65-F5344CB8AC3E}">
        <p14:creationId xmlns:p14="http://schemas.microsoft.com/office/powerpoint/2010/main" val="69664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60096" y="1124744"/>
            <a:ext cx="4680520" cy="4752528"/>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40116" y="2276872"/>
            <a:ext cx="4320480" cy="2949525"/>
          </a:xfrm>
          <a:prstGeom prst="rect">
            <a:avLst/>
          </a:prstGeom>
          <a:noFill/>
        </p:spPr>
        <p:txBody>
          <a:bodyPr wrap="square" rtlCol="0">
            <a:spAutoFit/>
          </a:bodyPr>
          <a:lstStyle>
            <a:defPPr>
              <a:defRPr lang="zh-CN"/>
            </a:defPPr>
            <a:lvl1pPr>
              <a:lnSpc>
                <a:spcPct val="150000"/>
              </a:lnSpc>
              <a:defRPr>
                <a:effectLst>
                  <a:outerShdw blurRad="254000" dist="190500" dir="8100000" algn="tr" rotWithShape="0">
                    <a:prstClr val="black">
                      <a:alpha val="30000"/>
                    </a:prstClr>
                  </a:outerShdw>
                </a:effectLst>
                <a:latin typeface="+mj-ea"/>
                <a:ea typeface="+mj-ea"/>
              </a:defRPr>
            </a:lvl1pPr>
          </a:lstStyle>
          <a:p>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关家垴战斗，是</a:t>
            </a:r>
            <a:r>
              <a:rPr lang="en-US" altLang="zh-CN"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1940</a:t>
            </a:r>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年</a:t>
            </a:r>
            <a:r>
              <a:rPr lang="en-US" altLang="zh-CN"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10</a:t>
            </a:r>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月</a:t>
            </a:r>
            <a:r>
              <a:rPr lang="en-US" altLang="zh-CN"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30</a:t>
            </a:r>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日到</a:t>
            </a:r>
            <a:r>
              <a:rPr lang="en-US" altLang="zh-CN"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31</a:t>
            </a:r>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日进行的抗日战争中百团大战的第三阶段进行的一次最大的进攻战役。八路军集合</a:t>
            </a:r>
            <a:r>
              <a:rPr lang="en-US" altLang="zh-CN"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3</a:t>
            </a:r>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个旅</a:t>
            </a:r>
            <a:r>
              <a:rPr lang="en-US" altLang="zh-CN"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2</a:t>
            </a:r>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个团，在副总司令彭德怀的督战下，对日军冈崎支队</a:t>
            </a:r>
            <a:r>
              <a:rPr lang="en-US" altLang="zh-CN"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500</a:t>
            </a:r>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多人进行围歼，血战</a:t>
            </a:r>
            <a:r>
              <a:rPr lang="en-US" altLang="zh-CN"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2</a:t>
            </a:r>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昼夜，仍未能达成全歼，后因日军大部队抵达被迫撤围。</a:t>
            </a:r>
          </a:p>
        </p:txBody>
      </p:sp>
      <p:sp>
        <p:nvSpPr>
          <p:cNvPr id="7" name="文本框 6"/>
          <p:cNvSpPr txBox="1"/>
          <p:nvPr/>
        </p:nvSpPr>
        <p:spPr>
          <a:xfrm>
            <a:off x="7947468" y="1340768"/>
            <a:ext cx="2768157" cy="707886"/>
          </a:xfrm>
          <a:prstGeom prst="rect">
            <a:avLst/>
          </a:prstGeom>
          <a:noFill/>
        </p:spPr>
        <p:txBody>
          <a:bodyPr wrap="square" rtlCol="0">
            <a:spAutoFit/>
          </a:bodyPr>
          <a:lstStyle/>
          <a:p>
            <a:r>
              <a:rPr lang="zh-CN" altLang="en-US"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rPr>
              <a:t>关家垴战斗</a:t>
            </a:r>
            <a:endParaRPr lang="zh-CN" altLang="en-US" sz="4000" dirty="0">
              <a:ln w="6350">
                <a:noFill/>
              </a:ln>
              <a:solidFill>
                <a:schemeClr val="accent4">
                  <a:lumMod val="60000"/>
                  <a:lumOff val="40000"/>
                </a:schemeClr>
              </a:solidFill>
              <a:effectLst/>
              <a:latin typeface="李旭科毛笔行书" panose="02010600030101010101" pitchFamily="2" charset="-122"/>
              <a:ea typeface="李旭科毛笔行书" panose="02010600030101010101" pitchFamily="2" charset="-122"/>
            </a:endParaRPr>
          </a:p>
        </p:txBody>
      </p:sp>
      <p:pic>
        <p:nvPicPr>
          <p:cNvPr id="3" name="图片 2" descr="图片包含 户外, 山, 汽车, 草&#10;&#10;描述已自动生成">
            <a:extLst>
              <a:ext uri="{FF2B5EF4-FFF2-40B4-BE49-F238E27FC236}">
                <a16:creationId xmlns:a16="http://schemas.microsoft.com/office/drawing/2014/main" id="{4AC18634-54AB-41C9-BA47-444E0F6C5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30" y="1714500"/>
            <a:ext cx="6096000" cy="3429000"/>
          </a:xfrm>
          <a:prstGeom prst="rect">
            <a:avLst/>
          </a:prstGeom>
        </p:spPr>
      </p:pic>
    </p:spTree>
    <p:extLst>
      <p:ext uri="{BB962C8B-B14F-4D97-AF65-F5344CB8AC3E}">
        <p14:creationId xmlns:p14="http://schemas.microsoft.com/office/powerpoint/2010/main" val="2077242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60096" y="1124744"/>
            <a:ext cx="4680520" cy="4752528"/>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40116" y="2276872"/>
            <a:ext cx="4320480" cy="2949525"/>
          </a:xfrm>
          <a:prstGeom prst="rect">
            <a:avLst/>
          </a:prstGeom>
          <a:noFill/>
        </p:spPr>
        <p:txBody>
          <a:bodyPr wrap="square" rtlCol="0">
            <a:spAutoFit/>
          </a:bodyPr>
          <a:lstStyle>
            <a:defPPr>
              <a:defRPr lang="zh-CN"/>
            </a:defPPr>
            <a:lvl1pPr>
              <a:lnSpc>
                <a:spcPct val="150000"/>
              </a:lnSpc>
              <a:defRPr>
                <a:effectLst>
                  <a:outerShdw blurRad="254000" dist="190500" dir="8100000" algn="tr" rotWithShape="0">
                    <a:prstClr val="black">
                      <a:alpha val="30000"/>
                    </a:prstClr>
                  </a:outerShdw>
                </a:effectLst>
                <a:latin typeface="+mj-ea"/>
                <a:ea typeface="+mj-ea"/>
              </a:defRPr>
            </a:lvl1pPr>
          </a:lstStyle>
          <a:p>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华北“百团大战”中一次漂亮的伏击战。除极少数敌人漏网逃跑外，共击毙日伪军 </a:t>
            </a:r>
            <a:r>
              <a:rPr lang="en-US" altLang="zh-CN"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200 </a:t>
            </a:r>
            <a:r>
              <a:rPr lang="zh-CN" altLang="en-US"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多名，日军指挥官一名；缴获“八八式”大野炮一门；缴获机枪、步枪、弹药以及其他军用物资一部。这次大捷，大大鼓舞了军民的战斗士气，震慑了敌人，使中国人民坚定了战必胜的信心</a:t>
            </a:r>
          </a:p>
        </p:txBody>
      </p:sp>
      <p:sp>
        <p:nvSpPr>
          <p:cNvPr id="7" name="文本框 6"/>
          <p:cNvSpPr txBox="1"/>
          <p:nvPr/>
        </p:nvSpPr>
        <p:spPr>
          <a:xfrm>
            <a:off x="7947468" y="1340768"/>
            <a:ext cx="2768157" cy="707886"/>
          </a:xfrm>
          <a:prstGeom prst="rect">
            <a:avLst/>
          </a:prstGeom>
          <a:noFill/>
        </p:spPr>
        <p:txBody>
          <a:bodyPr wrap="square" rtlCol="0">
            <a:spAutoFit/>
          </a:bodyPr>
          <a:lstStyle/>
          <a:p>
            <a:r>
              <a:rPr lang="zh-CN" altLang="zh-SG"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rPr>
              <a:t>东高才大捷</a:t>
            </a:r>
            <a:endParaRPr lang="zh-CN" altLang="en-US"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endParaRPr>
          </a:p>
        </p:txBody>
      </p:sp>
      <p:pic>
        <p:nvPicPr>
          <p:cNvPr id="4" name="图片 3" descr="图片包含 户外, 一群, 草, 田地&#10;&#10;描述已自动生成">
            <a:extLst>
              <a:ext uri="{FF2B5EF4-FFF2-40B4-BE49-F238E27FC236}">
                <a16:creationId xmlns:a16="http://schemas.microsoft.com/office/drawing/2014/main" id="{A01342E2-FD9C-4491-B5A9-E6D90F846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44" y="1839973"/>
            <a:ext cx="5858214" cy="3178055"/>
          </a:xfrm>
          <a:prstGeom prst="rect">
            <a:avLst/>
          </a:prstGeom>
        </p:spPr>
      </p:pic>
    </p:spTree>
    <p:extLst>
      <p:ext uri="{BB962C8B-B14F-4D97-AF65-F5344CB8AC3E}">
        <p14:creationId xmlns:p14="http://schemas.microsoft.com/office/powerpoint/2010/main" val="2336807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一群戴帽子的男人在草地上&#10;&#10;描述已自动生成">
            <a:extLst>
              <a:ext uri="{FF2B5EF4-FFF2-40B4-BE49-F238E27FC236}">
                <a16:creationId xmlns:a16="http://schemas.microsoft.com/office/drawing/2014/main" id="{70672127-691E-47A9-98EC-C60DA846072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726"/>
          <a:stretch/>
        </p:blipFill>
        <p:spPr>
          <a:xfrm>
            <a:off x="-1" y="0"/>
            <a:ext cx="12192001" cy="6858000"/>
          </a:xfrm>
          <a:prstGeom prst="rect">
            <a:avLst/>
          </a:prstGeom>
        </p:spPr>
      </p:pic>
      <p:sp>
        <p:nvSpPr>
          <p:cNvPr id="5" name="矩形 4"/>
          <p:cNvSpPr/>
          <p:nvPr/>
        </p:nvSpPr>
        <p:spPr>
          <a:xfrm>
            <a:off x="3521694" y="2887980"/>
            <a:ext cx="5148612" cy="1082041"/>
          </a:xfrm>
          <a:prstGeom prst="rect">
            <a:avLst/>
          </a:prstGeom>
          <a:gradFill flip="none" rotWithShape="1">
            <a:gsLst>
              <a:gs pos="42000">
                <a:srgbClr val="FFFFFF">
                  <a:alpha val="21000"/>
                </a:srgbClr>
              </a:gs>
              <a:gs pos="42000">
                <a:srgbClr val="FFFFFF">
                  <a:alpha val="13000"/>
                </a:srgbClr>
              </a:gs>
            </a:gsLst>
            <a:lin ang="48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801312" y="3075057"/>
            <a:ext cx="4589377" cy="1323439"/>
          </a:xfrm>
          <a:prstGeom prst="rect">
            <a:avLst/>
          </a:prstGeom>
          <a:noFill/>
        </p:spPr>
        <p:txBody>
          <a:bodyPr wrap="square" rtlCol="0">
            <a:spAutoFit/>
          </a:bodyPr>
          <a:lstStyle/>
          <a:p>
            <a:r>
              <a:rPr lang="zh-CN" altLang="en-US" sz="4000" spc="300" dirty="0">
                <a:solidFill>
                  <a:schemeClr val="bg1"/>
                </a:solidFill>
                <a:latin typeface="李旭科毛笔行书" panose="02010600030101010101" pitchFamily="2" charset="-122"/>
                <a:ea typeface="李旭科毛笔行书" panose="02010600030101010101" pitchFamily="2" charset="-122"/>
              </a:rPr>
              <a:t>百团大战战争成果</a:t>
            </a:r>
          </a:p>
          <a:p>
            <a:endParaRPr lang="en-US" altLang="zh-CN" sz="4000" spc="300" dirty="0">
              <a:solidFill>
                <a:schemeClr val="bg1"/>
              </a:solidFill>
              <a:latin typeface="李旭科毛笔行书" panose="02010600030101010101" pitchFamily="2" charset="-122"/>
              <a:ea typeface="李旭科毛笔行书" panose="02010600030101010101" pitchFamily="2" charset="-122"/>
            </a:endParaRPr>
          </a:p>
        </p:txBody>
      </p:sp>
    </p:spTree>
    <p:extLst>
      <p:ext uri="{BB962C8B-B14F-4D97-AF65-F5344CB8AC3E}">
        <p14:creationId xmlns:p14="http://schemas.microsoft.com/office/powerpoint/2010/main" val="3580436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60096" y="1124744"/>
            <a:ext cx="4680520" cy="4752528"/>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40116" y="2074832"/>
            <a:ext cx="4320480" cy="3826689"/>
          </a:xfrm>
          <a:prstGeom prst="rect">
            <a:avLst/>
          </a:prstGeom>
          <a:noFill/>
        </p:spPr>
        <p:txBody>
          <a:bodyPr wrap="square" rtlCol="0">
            <a:spAutoFit/>
          </a:bodyPr>
          <a:lstStyle>
            <a:defPPr>
              <a:defRPr lang="zh-CN"/>
            </a:defPPr>
            <a:lvl1pPr>
              <a:lnSpc>
                <a:spcPct val="150000"/>
              </a:lnSpc>
              <a:defRPr>
                <a:effectLst>
                  <a:outerShdw blurRad="254000" dist="190500" dir="8100000" algn="tr" rotWithShape="0">
                    <a:prstClr val="black">
                      <a:alpha val="30000"/>
                    </a:prstClr>
                  </a:outerShdw>
                </a:effectLst>
                <a:latin typeface="+mj-ea"/>
                <a:ea typeface="+mj-ea"/>
              </a:defRPr>
            </a:lvl1pPr>
          </a:lstStyle>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1.</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消灭敌伪之有生力量</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endPar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2.</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俘虏日军二八一人</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endPar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3.</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消灭了敌伪据点共二九三个</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endPar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4.</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缴获了大批武器</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endPar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5.</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缴获与破坏了大批军用通讯交通器材</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endPar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6.</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破坏大量铁路。</a:t>
            </a:r>
            <a:endPar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7.</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缴获大批军用品</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endPar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8.</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破坏煤矿五所</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endPar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9.</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伪军反正者</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，共一、八四五人</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endPar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endParaRPr>
          </a:p>
          <a:p>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10.</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解放煤矿工友</a:t>
            </a:r>
            <a:r>
              <a:rPr lang="en-US" altLang="zh-CN"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120</a:t>
            </a:r>
            <a:r>
              <a:rPr lang="zh-CN" altLang="zh-SG"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人</a:t>
            </a:r>
            <a:r>
              <a:rPr lang="zh-CN" altLang="en-US" sz="16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p>
        </p:txBody>
      </p:sp>
      <p:sp>
        <p:nvSpPr>
          <p:cNvPr id="7" name="文本框 6"/>
          <p:cNvSpPr txBox="1"/>
          <p:nvPr/>
        </p:nvSpPr>
        <p:spPr>
          <a:xfrm>
            <a:off x="7140116" y="1465056"/>
            <a:ext cx="4320480" cy="707886"/>
          </a:xfrm>
          <a:prstGeom prst="rect">
            <a:avLst/>
          </a:prstGeom>
          <a:noFill/>
        </p:spPr>
        <p:txBody>
          <a:bodyPr wrap="square" rtlCol="0">
            <a:spAutoFit/>
          </a:bodyPr>
          <a:lstStyle/>
          <a:p>
            <a:r>
              <a:rPr lang="zh-CN" altLang="en-US"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rPr>
              <a:t>百团大战战争成果</a:t>
            </a:r>
          </a:p>
        </p:txBody>
      </p:sp>
      <p:pic>
        <p:nvPicPr>
          <p:cNvPr id="3" name="图片 2" descr="一群戴帽子的男人在草地上&#10;&#10;描述已自动生成">
            <a:extLst>
              <a:ext uri="{FF2B5EF4-FFF2-40B4-BE49-F238E27FC236}">
                <a16:creationId xmlns:a16="http://schemas.microsoft.com/office/drawing/2014/main" id="{59CEF570-E80E-4F52-9AFB-DA38021A1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50" y="1604493"/>
            <a:ext cx="6601026" cy="3649014"/>
          </a:xfrm>
          <a:prstGeom prst="rect">
            <a:avLst/>
          </a:prstGeom>
        </p:spPr>
      </p:pic>
    </p:spTree>
    <p:extLst>
      <p:ext uri="{BB962C8B-B14F-4D97-AF65-F5344CB8AC3E}">
        <p14:creationId xmlns:p14="http://schemas.microsoft.com/office/powerpoint/2010/main" val="412515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一群戴帽子的男人在草地上&#10;&#10;描述已自动生成">
            <a:extLst>
              <a:ext uri="{FF2B5EF4-FFF2-40B4-BE49-F238E27FC236}">
                <a16:creationId xmlns:a16="http://schemas.microsoft.com/office/drawing/2014/main" id="{70672127-691E-47A9-98EC-C60DA846072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726"/>
          <a:stretch/>
        </p:blipFill>
        <p:spPr>
          <a:xfrm>
            <a:off x="-1" y="0"/>
            <a:ext cx="12192001" cy="6858000"/>
          </a:xfrm>
          <a:prstGeom prst="rect">
            <a:avLst/>
          </a:prstGeom>
        </p:spPr>
      </p:pic>
      <p:sp>
        <p:nvSpPr>
          <p:cNvPr id="5" name="矩形 4"/>
          <p:cNvSpPr/>
          <p:nvPr/>
        </p:nvSpPr>
        <p:spPr>
          <a:xfrm>
            <a:off x="3521694" y="2887980"/>
            <a:ext cx="5148612" cy="1082041"/>
          </a:xfrm>
          <a:prstGeom prst="rect">
            <a:avLst/>
          </a:prstGeom>
          <a:gradFill flip="none" rotWithShape="1">
            <a:gsLst>
              <a:gs pos="42000">
                <a:srgbClr val="FFFFFF">
                  <a:alpha val="21000"/>
                </a:srgbClr>
              </a:gs>
              <a:gs pos="42000">
                <a:srgbClr val="FFFFFF">
                  <a:alpha val="13000"/>
                </a:srgbClr>
              </a:gs>
            </a:gsLst>
            <a:lin ang="48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96647" y="3075057"/>
            <a:ext cx="4598707" cy="1323439"/>
          </a:xfrm>
          <a:prstGeom prst="rect">
            <a:avLst/>
          </a:prstGeom>
          <a:noFill/>
        </p:spPr>
        <p:txBody>
          <a:bodyPr wrap="square" rtlCol="0">
            <a:spAutoFit/>
          </a:bodyPr>
          <a:lstStyle/>
          <a:p>
            <a:r>
              <a:rPr lang="zh-CN" altLang="en-US" sz="4000" spc="300" dirty="0">
                <a:solidFill>
                  <a:schemeClr val="bg1"/>
                </a:solidFill>
                <a:latin typeface="李旭科毛笔行书" panose="02010600030101010101" pitchFamily="2" charset="-122"/>
                <a:ea typeface="李旭科毛笔行书" panose="02010600030101010101" pitchFamily="2" charset="-122"/>
              </a:rPr>
              <a:t>对百团大战的评价</a:t>
            </a:r>
          </a:p>
          <a:p>
            <a:endParaRPr lang="en-US" altLang="zh-CN" sz="4000" spc="300" dirty="0">
              <a:solidFill>
                <a:schemeClr val="bg1"/>
              </a:solidFill>
              <a:latin typeface="李旭科毛笔行书" panose="02010600030101010101" pitchFamily="2" charset="-122"/>
              <a:ea typeface="李旭科毛笔行书" panose="02010600030101010101" pitchFamily="2" charset="-122"/>
            </a:endParaRPr>
          </a:p>
        </p:txBody>
      </p:sp>
    </p:spTree>
    <p:extLst>
      <p:ext uri="{BB962C8B-B14F-4D97-AF65-F5344CB8AC3E}">
        <p14:creationId xmlns:p14="http://schemas.microsoft.com/office/powerpoint/2010/main" val="3898672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355970-33CB-4A79-95B6-C264765A5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598" y="417311"/>
            <a:ext cx="2552700" cy="3533775"/>
          </a:xfrm>
          <a:prstGeom prst="rect">
            <a:avLst/>
          </a:prstGeom>
        </p:spPr>
      </p:pic>
      <p:sp>
        <p:nvSpPr>
          <p:cNvPr id="5" name="矩形 4"/>
          <p:cNvSpPr/>
          <p:nvPr/>
        </p:nvSpPr>
        <p:spPr>
          <a:xfrm>
            <a:off x="6939280" y="213360"/>
            <a:ext cx="4701336" cy="5633432"/>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29708" y="3856285"/>
            <a:ext cx="4320480" cy="1702389"/>
          </a:xfrm>
          <a:prstGeom prst="rect">
            <a:avLst/>
          </a:prstGeom>
          <a:noFill/>
        </p:spPr>
        <p:txBody>
          <a:bodyPr wrap="square" rtlCol="0">
            <a:spAutoFit/>
          </a:bodyPr>
          <a:lstStyle>
            <a:defPPr>
              <a:defRPr lang="zh-CN"/>
            </a:defPPr>
            <a:lvl1pPr>
              <a:lnSpc>
                <a:spcPct val="150000"/>
              </a:lnSpc>
              <a:defRPr>
                <a:effectLst>
                  <a:outerShdw blurRad="254000" dist="190500" dir="8100000" algn="tr" rotWithShape="0">
                    <a:prstClr val="black">
                      <a:alpha val="30000"/>
                    </a:prstClr>
                  </a:outerShdw>
                </a:effectLst>
                <a:latin typeface="+mj-ea"/>
                <a:ea typeface="+mj-ea"/>
              </a:defRPr>
            </a:lvl1pPr>
          </a:lstStyle>
          <a:p>
            <a:r>
              <a:rPr lang="zh-CN" altLang="en-US" dirty="0">
                <a:solidFill>
                  <a:srgbClr val="FFC000"/>
                </a:solidFill>
                <a:effectLst/>
              </a:rPr>
              <a:t>“百团大战是具有全国性的战略意义的伟大战役，它加强了同胞的胜利信心，促进了全国的团结，使敌人困难实现其威胁利诱之阴谋。“</a:t>
            </a:r>
            <a:r>
              <a:rPr lang="zh-CN" altLang="en-US" i="1" dirty="0">
                <a:solidFill>
                  <a:srgbClr val="FFC000"/>
                </a:solidFill>
                <a:effectLst/>
              </a:rPr>
              <a:t>（</a:t>
            </a:r>
            <a:r>
              <a:rPr lang="zh-CN" altLang="en-US" i="1" dirty="0">
                <a:solidFill>
                  <a:srgbClr val="FFC000"/>
                </a:solidFill>
                <a:effectLst/>
                <a:hlinkClick r:id="rId4">
                  <a:extLst>
                    <a:ext uri="{A12FA001-AC4F-418D-AE19-62706E023703}">
                      <ahyp:hlinkClr xmlns:ahyp="http://schemas.microsoft.com/office/drawing/2018/hyperlinkcolor" val="tx"/>
                    </a:ext>
                  </a:extLst>
                </a:hlinkClick>
              </a:rPr>
              <a:t>朱德</a:t>
            </a:r>
            <a:r>
              <a:rPr lang="zh-CN" altLang="en-US" i="1" dirty="0">
                <a:solidFill>
                  <a:srgbClr val="FFC000"/>
                </a:solidFill>
                <a:effectLst/>
              </a:rPr>
              <a:t>）</a:t>
            </a:r>
            <a:endParaRPr lang="zh-CN" altLang="en-US" sz="2000" dirty="0">
              <a:solidFill>
                <a:srgbClr val="FFC000"/>
              </a:solidFill>
              <a:effectLst/>
              <a:latin typeface="方正黑体简体" panose="03000509000000000000" pitchFamily="65" charset="-122"/>
              <a:ea typeface="方正黑体简体" panose="03000509000000000000" pitchFamily="65" charset="-122"/>
            </a:endParaRPr>
          </a:p>
        </p:txBody>
      </p:sp>
      <p:sp>
        <p:nvSpPr>
          <p:cNvPr id="7" name="文本框 6"/>
          <p:cNvSpPr txBox="1"/>
          <p:nvPr/>
        </p:nvSpPr>
        <p:spPr>
          <a:xfrm>
            <a:off x="241476" y="489696"/>
            <a:ext cx="4320480" cy="707886"/>
          </a:xfrm>
          <a:prstGeom prst="rect">
            <a:avLst/>
          </a:prstGeom>
          <a:noFill/>
        </p:spPr>
        <p:txBody>
          <a:bodyPr wrap="square" rtlCol="0">
            <a:spAutoFit/>
          </a:bodyPr>
          <a:lstStyle/>
          <a:p>
            <a:r>
              <a:rPr lang="zh-CN" altLang="zh-SG"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rPr>
              <a:t>对百团大战的评价</a:t>
            </a:r>
            <a:endParaRPr lang="zh-CN" altLang="en-US"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endParaRPr>
          </a:p>
        </p:txBody>
      </p:sp>
      <p:sp>
        <p:nvSpPr>
          <p:cNvPr id="8" name="矩形 7">
            <a:extLst>
              <a:ext uri="{FF2B5EF4-FFF2-40B4-BE49-F238E27FC236}">
                <a16:creationId xmlns:a16="http://schemas.microsoft.com/office/drawing/2014/main" id="{EFBCC17A-D4F0-4441-B0E2-DEB88375BFC9}"/>
              </a:ext>
            </a:extLst>
          </p:cNvPr>
          <p:cNvSpPr/>
          <p:nvPr/>
        </p:nvSpPr>
        <p:spPr>
          <a:xfrm>
            <a:off x="1049282" y="1260128"/>
            <a:ext cx="5196536" cy="4846032"/>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9F5AB262-E49E-4ABF-879E-B84C45344A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0495" y="1823648"/>
            <a:ext cx="2530790" cy="3210704"/>
          </a:xfrm>
          <a:prstGeom prst="rect">
            <a:avLst/>
          </a:prstGeom>
        </p:spPr>
      </p:pic>
      <p:sp>
        <p:nvSpPr>
          <p:cNvPr id="11" name="文本框 10">
            <a:extLst>
              <a:ext uri="{FF2B5EF4-FFF2-40B4-BE49-F238E27FC236}">
                <a16:creationId xmlns:a16="http://schemas.microsoft.com/office/drawing/2014/main" id="{A33D6564-8274-4658-9623-A92044ADA6CA}"/>
              </a:ext>
            </a:extLst>
          </p:cNvPr>
          <p:cNvSpPr txBox="1"/>
          <p:nvPr/>
        </p:nvSpPr>
        <p:spPr>
          <a:xfrm>
            <a:off x="3972342" y="1886194"/>
            <a:ext cx="2123658" cy="3550992"/>
          </a:xfrm>
          <a:prstGeom prst="rect">
            <a:avLst/>
          </a:prstGeom>
          <a:noFill/>
        </p:spPr>
        <p:txBody>
          <a:bodyPr vert="eaVert" wrap="square" rtlCol="0">
            <a:spAutoFit/>
          </a:bodyPr>
          <a:lstStyle/>
          <a:p>
            <a:r>
              <a:rPr lang="zh-CN" altLang="en-US" dirty="0">
                <a:solidFill>
                  <a:srgbClr val="FFC000"/>
                </a:solidFill>
              </a:rPr>
              <a:t>“百团大战使敌人大为震动，惊呼“对华北应有再认识”，多田骏因其“囚笼政策”之破产而滚蛋，继任者为冈村宁次，提出“治安强化运动”的方针，取消战争初期“剿共灭党”的口号，改为致力于剿共。”</a:t>
            </a:r>
          </a:p>
        </p:txBody>
      </p:sp>
      <p:sp>
        <p:nvSpPr>
          <p:cNvPr id="12" name="文本框 11">
            <a:extLst>
              <a:ext uri="{FF2B5EF4-FFF2-40B4-BE49-F238E27FC236}">
                <a16:creationId xmlns:a16="http://schemas.microsoft.com/office/drawing/2014/main" id="{34548609-9F09-4BCE-8490-716BBD39A185}"/>
              </a:ext>
            </a:extLst>
          </p:cNvPr>
          <p:cNvSpPr txBox="1"/>
          <p:nvPr/>
        </p:nvSpPr>
        <p:spPr>
          <a:xfrm>
            <a:off x="1972433" y="5357342"/>
            <a:ext cx="2346640" cy="369332"/>
          </a:xfrm>
          <a:prstGeom prst="rect">
            <a:avLst/>
          </a:prstGeom>
          <a:noFill/>
        </p:spPr>
        <p:txBody>
          <a:bodyPr wrap="square" rtlCol="0">
            <a:spAutoFit/>
          </a:bodyPr>
          <a:lstStyle/>
          <a:p>
            <a:r>
              <a:rPr lang="zh-CN" altLang="en-US" dirty="0">
                <a:solidFill>
                  <a:srgbClr val="FFC000"/>
                </a:solidFill>
              </a:rPr>
              <a:t>叶剑英</a:t>
            </a:r>
          </a:p>
        </p:txBody>
      </p:sp>
    </p:spTree>
    <p:extLst>
      <p:ext uri="{BB962C8B-B14F-4D97-AF65-F5344CB8AC3E}">
        <p14:creationId xmlns:p14="http://schemas.microsoft.com/office/powerpoint/2010/main" val="826296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60096" y="1124744"/>
            <a:ext cx="4896624" cy="5119918"/>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40116" y="2332285"/>
            <a:ext cx="4320480" cy="3727944"/>
          </a:xfrm>
          <a:prstGeom prst="rect">
            <a:avLst/>
          </a:prstGeom>
          <a:noFill/>
        </p:spPr>
        <p:txBody>
          <a:bodyPr wrap="square" rtlCol="0">
            <a:spAutoFit/>
          </a:bodyPr>
          <a:lstStyle>
            <a:defPPr>
              <a:defRPr lang="zh-CN"/>
            </a:defPPr>
            <a:lvl1pPr>
              <a:lnSpc>
                <a:spcPct val="150000"/>
              </a:lnSpc>
              <a:defRPr>
                <a:effectLst>
                  <a:outerShdw blurRad="254000" dist="190500" dir="8100000" algn="tr" rotWithShape="0">
                    <a:prstClr val="black">
                      <a:alpha val="30000"/>
                    </a:prstClr>
                  </a:outerShdw>
                </a:effectLst>
                <a:latin typeface="+mj-ea"/>
                <a:ea typeface="+mj-ea"/>
              </a:defRPr>
            </a:lvl1pPr>
          </a:lstStyle>
          <a:p>
            <a:r>
              <a:rPr lang="zh-CN" altLang="en-US" sz="2000" dirty="0">
                <a:solidFill>
                  <a:schemeClr val="bg1"/>
                </a:solidFill>
                <a:effectLst/>
              </a:rPr>
              <a:t>“百团大战是一个主动的进攻战役，使日军在华北的主要铁路、公路受到广泛破坏，井陉煤矿被彻底破坏，沉重打击了日军的囚笼政策、治安肃正、以战养战等阴谋计划。</a:t>
            </a:r>
            <a:r>
              <a:rPr lang="zh-CN" altLang="en-US" sz="2000" dirty="0">
                <a:solidFill>
                  <a:srgbClr val="FFFF00"/>
                </a:solidFill>
                <a:effectLst/>
              </a:rPr>
              <a:t>敌华北方面军在其作战记录中也承认：此次袭击，完全出乎我军意料之外，损失甚大，需要长时期和巨款方能恢复。</a:t>
            </a:r>
            <a:endParaRPr lang="zh-CN" altLang="en-US" sz="2000" dirty="0">
              <a:solidFill>
                <a:srgbClr val="FFFF00"/>
              </a:solidFill>
              <a:effectLst/>
              <a:latin typeface="方正黑体简体" panose="03000509000000000000" pitchFamily="65" charset="-122"/>
              <a:ea typeface="方正黑体简体" panose="03000509000000000000" pitchFamily="65" charset="-122"/>
            </a:endParaRPr>
          </a:p>
        </p:txBody>
      </p:sp>
      <p:sp>
        <p:nvSpPr>
          <p:cNvPr id="7" name="文本框 6"/>
          <p:cNvSpPr txBox="1"/>
          <p:nvPr/>
        </p:nvSpPr>
        <p:spPr>
          <a:xfrm>
            <a:off x="7140116" y="1465056"/>
            <a:ext cx="4320480" cy="707886"/>
          </a:xfrm>
          <a:prstGeom prst="rect">
            <a:avLst/>
          </a:prstGeom>
          <a:noFill/>
        </p:spPr>
        <p:txBody>
          <a:bodyPr wrap="square" rtlCol="0">
            <a:spAutoFit/>
          </a:bodyPr>
          <a:lstStyle/>
          <a:p>
            <a:r>
              <a:rPr lang="zh-CN" altLang="zh-SG" sz="4000" dirty="0">
                <a:ln w="6350">
                  <a:noFill/>
                </a:ln>
                <a:solidFill>
                  <a:schemeClr val="accent4">
                    <a:lumMod val="60000"/>
                    <a:lumOff val="40000"/>
                  </a:schemeClr>
                </a:solidFill>
                <a:latin typeface="华文行楷" panose="02010800040101010101" pitchFamily="2" charset="-122"/>
                <a:ea typeface="华文行楷" panose="02010800040101010101" pitchFamily="2" charset="-122"/>
              </a:rPr>
              <a:t>对百团大战的评价</a:t>
            </a:r>
            <a:endParaRPr lang="zh-CN" altLang="en-US" sz="4000" dirty="0">
              <a:ln w="6350">
                <a:noFill/>
              </a:ln>
              <a:solidFill>
                <a:schemeClr val="accent4">
                  <a:lumMod val="60000"/>
                  <a:lumOff val="40000"/>
                </a:schemeClr>
              </a:solidFill>
              <a:latin typeface="华文行楷" panose="02010800040101010101" pitchFamily="2" charset="-122"/>
              <a:ea typeface="华文行楷" panose="02010800040101010101" pitchFamily="2" charset="-122"/>
            </a:endParaRPr>
          </a:p>
        </p:txBody>
      </p:sp>
      <p:pic>
        <p:nvPicPr>
          <p:cNvPr id="3" name="图片 2">
            <a:extLst>
              <a:ext uri="{FF2B5EF4-FFF2-40B4-BE49-F238E27FC236}">
                <a16:creationId xmlns:a16="http://schemas.microsoft.com/office/drawing/2014/main" id="{BFBC421F-DAB0-416A-A04A-FEC092B3A0F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79780" y="1907328"/>
            <a:ext cx="3403600" cy="4152900"/>
          </a:xfrm>
          <a:prstGeom prst="rect">
            <a:avLst/>
          </a:prstGeom>
        </p:spPr>
      </p:pic>
      <p:pic>
        <p:nvPicPr>
          <p:cNvPr id="9" name="图片 8">
            <a:extLst>
              <a:ext uri="{FF2B5EF4-FFF2-40B4-BE49-F238E27FC236}">
                <a16:creationId xmlns:a16="http://schemas.microsoft.com/office/drawing/2014/main" id="{0D223602-FF14-42B6-A847-7E417E86E0E2}"/>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colorTemperature colorTemp="53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32701" y="4420212"/>
            <a:ext cx="2411291" cy="3280033"/>
          </a:xfrm>
          <a:prstGeom prst="rect">
            <a:avLst/>
          </a:prstGeom>
        </p:spPr>
      </p:pic>
      <p:sp>
        <p:nvSpPr>
          <p:cNvPr id="10" name="矩形 9">
            <a:extLst>
              <a:ext uri="{FF2B5EF4-FFF2-40B4-BE49-F238E27FC236}">
                <a16:creationId xmlns:a16="http://schemas.microsoft.com/office/drawing/2014/main" id="{058AD401-0DAA-42BE-8AA1-4993D88B7C46}"/>
              </a:ext>
            </a:extLst>
          </p:cNvPr>
          <p:cNvSpPr/>
          <p:nvPr/>
        </p:nvSpPr>
        <p:spPr>
          <a:xfrm>
            <a:off x="381304" y="403543"/>
            <a:ext cx="3570208" cy="461665"/>
          </a:xfrm>
          <a:prstGeom prst="rect">
            <a:avLst/>
          </a:prstGeom>
        </p:spPr>
        <p:txBody>
          <a:bodyPr wrap="none">
            <a:spAutoFit/>
          </a:bodyPr>
          <a:lstStyle/>
          <a:p>
            <a:r>
              <a:rPr lang="zh-CN" altLang="en-US" sz="2400" i="1" dirty="0">
                <a:solidFill>
                  <a:srgbClr val="FFC000"/>
                </a:solidFill>
                <a:latin typeface="arial" panose="020B0604020202020204" pitchFamily="34" charset="0"/>
                <a:hlinkClick r:id="rId7">
                  <a:extLst>
                    <a:ext uri="{A12FA001-AC4F-418D-AE19-62706E023703}">
                      <ahyp:hlinkClr xmlns:ahyp="http://schemas.microsoft.com/office/drawing/2018/hyperlinkcolor" val="tx"/>
                    </a:ext>
                  </a:extLst>
                </a:hlinkClick>
              </a:rPr>
              <a:t>聂荣臻</a:t>
            </a:r>
            <a:r>
              <a:rPr lang="zh-CN" altLang="en-US" sz="2400" i="1" dirty="0">
                <a:solidFill>
                  <a:srgbClr val="FFC000"/>
                </a:solidFill>
                <a:latin typeface="arial" panose="020B0604020202020204" pitchFamily="34" charset="0"/>
              </a:rPr>
              <a:t>答</a:t>
            </a:r>
            <a:r>
              <a:rPr lang="en-US" altLang="zh-CN" sz="2400" i="1" dirty="0">
                <a:solidFill>
                  <a:srgbClr val="FFC000"/>
                </a:solidFill>
                <a:latin typeface="arial" panose="020B0604020202020204" pitchFamily="34" charset="0"/>
              </a:rPr>
              <a:t>《</a:t>
            </a:r>
            <a:r>
              <a:rPr lang="zh-CN" altLang="en-US" sz="2400" i="1" dirty="0">
                <a:solidFill>
                  <a:srgbClr val="FFC000"/>
                </a:solidFill>
                <a:latin typeface="arial" panose="020B0604020202020204" pitchFamily="34" charset="0"/>
                <a:hlinkClick r:id="rId8">
                  <a:extLst>
                    <a:ext uri="{A12FA001-AC4F-418D-AE19-62706E023703}">
                      <ahyp:hlinkClr xmlns:ahyp="http://schemas.microsoft.com/office/drawing/2018/hyperlinkcolor" val="tx"/>
                    </a:ext>
                  </a:extLst>
                </a:hlinkClick>
              </a:rPr>
              <a:t>抗敌报</a:t>
            </a:r>
            <a:r>
              <a:rPr lang="en-US" altLang="zh-CN" sz="2400" i="1" dirty="0">
                <a:solidFill>
                  <a:srgbClr val="FFC000"/>
                </a:solidFill>
                <a:latin typeface="arial" panose="020B0604020202020204" pitchFamily="34" charset="0"/>
              </a:rPr>
              <a:t>》</a:t>
            </a:r>
            <a:r>
              <a:rPr lang="zh-CN" altLang="en-US" sz="2400" i="1" dirty="0">
                <a:solidFill>
                  <a:srgbClr val="FFC000"/>
                </a:solidFill>
                <a:latin typeface="arial" panose="020B0604020202020204" pitchFamily="34" charset="0"/>
              </a:rPr>
              <a:t>记者</a:t>
            </a:r>
            <a:endParaRPr lang="zh-CN" altLang="en-US" sz="2400" dirty="0">
              <a:solidFill>
                <a:srgbClr val="FFC000"/>
              </a:solidFill>
            </a:endParaRPr>
          </a:p>
        </p:txBody>
      </p:sp>
      <p:pic>
        <p:nvPicPr>
          <p:cNvPr id="12" name="图片 11">
            <a:extLst>
              <a:ext uri="{FF2B5EF4-FFF2-40B4-BE49-F238E27FC236}">
                <a16:creationId xmlns:a16="http://schemas.microsoft.com/office/drawing/2014/main" id="{786C93D3-9841-487D-B0AE-E691E64D0C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6629" y="781882"/>
            <a:ext cx="2611931" cy="3147962"/>
          </a:xfrm>
          <a:prstGeom prst="rect">
            <a:avLst/>
          </a:prstGeom>
        </p:spPr>
      </p:pic>
    </p:spTree>
    <p:extLst>
      <p:ext uri="{BB962C8B-B14F-4D97-AF65-F5344CB8AC3E}">
        <p14:creationId xmlns:p14="http://schemas.microsoft.com/office/powerpoint/2010/main" val="766381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E712CC6-28BD-4245-AB4D-CA8C57D5BA8F}"/>
              </a:ext>
            </a:extLst>
          </p:cNvPr>
          <p:cNvSpPr/>
          <p:nvPr/>
        </p:nvSpPr>
        <p:spPr>
          <a:xfrm>
            <a:off x="5638800" y="676474"/>
            <a:ext cx="5150624" cy="998696"/>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4B975E1-7DC2-4FB1-B11B-2ED90C38CD44}"/>
              </a:ext>
            </a:extLst>
          </p:cNvPr>
          <p:cNvSpPr txBox="1"/>
          <p:nvPr/>
        </p:nvSpPr>
        <p:spPr>
          <a:xfrm>
            <a:off x="5781040" y="1029454"/>
            <a:ext cx="4693920" cy="369332"/>
          </a:xfrm>
          <a:prstGeom prst="rect">
            <a:avLst/>
          </a:prstGeom>
          <a:noFill/>
        </p:spPr>
        <p:txBody>
          <a:bodyPr wrap="square" rtlCol="0">
            <a:spAutoFit/>
          </a:bodyPr>
          <a:lstStyle/>
          <a:p>
            <a:r>
              <a:rPr lang="zh-CN" altLang="en-US" dirty="0">
                <a:solidFill>
                  <a:schemeClr val="bg1"/>
                </a:solidFill>
                <a:latin typeface="华文中宋" panose="02010600040101010101" pitchFamily="2" charset="-122"/>
                <a:ea typeface="华文中宋" panose="02010600040101010101" pitchFamily="2" charset="-122"/>
              </a:rPr>
              <a:t>日本帝国主义侵华的开端</a:t>
            </a:r>
            <a:r>
              <a:rPr lang="en-US" altLang="zh-CN" dirty="0">
                <a:solidFill>
                  <a:schemeClr val="bg1"/>
                </a:solidFill>
                <a:latin typeface="华文中宋" panose="02010600040101010101" pitchFamily="2" charset="-122"/>
                <a:ea typeface="华文中宋" panose="02010600040101010101" pitchFamily="2" charset="-122"/>
              </a:rPr>
              <a:t>——</a:t>
            </a:r>
            <a:r>
              <a:rPr lang="zh-CN" altLang="en-US" dirty="0">
                <a:solidFill>
                  <a:schemeClr val="bg1"/>
                </a:solidFill>
                <a:latin typeface="华文中宋" panose="02010600040101010101" pitchFamily="2" charset="-122"/>
                <a:ea typeface="华文中宋" panose="02010600040101010101" pitchFamily="2" charset="-122"/>
              </a:rPr>
              <a:t>九一八事变</a:t>
            </a:r>
          </a:p>
        </p:txBody>
      </p:sp>
      <p:sp>
        <p:nvSpPr>
          <p:cNvPr id="8" name="矩形 7">
            <a:extLst>
              <a:ext uri="{FF2B5EF4-FFF2-40B4-BE49-F238E27FC236}">
                <a16:creationId xmlns:a16="http://schemas.microsoft.com/office/drawing/2014/main" id="{6D8C9C18-07BF-47CC-9BA3-4616F1F86EE0}"/>
              </a:ext>
            </a:extLst>
          </p:cNvPr>
          <p:cNvSpPr/>
          <p:nvPr/>
        </p:nvSpPr>
        <p:spPr>
          <a:xfrm>
            <a:off x="3347968" y="2601794"/>
            <a:ext cx="5150624" cy="998696"/>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8EA891B-6513-40B0-BDCD-D78C63A553BA}"/>
              </a:ext>
            </a:extLst>
          </p:cNvPr>
          <p:cNvSpPr txBox="1"/>
          <p:nvPr/>
        </p:nvSpPr>
        <p:spPr>
          <a:xfrm>
            <a:off x="4683760" y="2916476"/>
            <a:ext cx="4500880" cy="369332"/>
          </a:xfrm>
          <a:prstGeom prst="rect">
            <a:avLst/>
          </a:prstGeom>
          <a:noFill/>
        </p:spPr>
        <p:txBody>
          <a:bodyPr wrap="square" rtlCol="0">
            <a:spAutoFit/>
          </a:bodyPr>
          <a:lstStyle/>
          <a:p>
            <a:r>
              <a:rPr lang="zh-CN" altLang="zh-CN" b="1" dirty="0">
                <a:solidFill>
                  <a:schemeClr val="bg1"/>
                </a:solidFill>
              </a:rPr>
              <a:t>从局部抗战到全面抗战</a:t>
            </a:r>
            <a:endParaRPr lang="zh-CN" altLang="en-US" dirty="0">
              <a:solidFill>
                <a:schemeClr val="bg1"/>
              </a:solidFill>
            </a:endParaRPr>
          </a:p>
        </p:txBody>
      </p:sp>
      <p:sp>
        <p:nvSpPr>
          <p:cNvPr id="11" name="矩形 10">
            <a:extLst>
              <a:ext uri="{FF2B5EF4-FFF2-40B4-BE49-F238E27FC236}">
                <a16:creationId xmlns:a16="http://schemas.microsoft.com/office/drawing/2014/main" id="{3E4DB80E-EBAC-4D5D-B7CB-D7B870B4DDA7}"/>
              </a:ext>
            </a:extLst>
          </p:cNvPr>
          <p:cNvSpPr/>
          <p:nvPr/>
        </p:nvSpPr>
        <p:spPr>
          <a:xfrm>
            <a:off x="772656" y="4645184"/>
            <a:ext cx="5150624" cy="998696"/>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C1AD6E1-0801-4E93-A29A-A26A753AF188}"/>
              </a:ext>
            </a:extLst>
          </p:cNvPr>
          <p:cNvSpPr txBox="1"/>
          <p:nvPr/>
        </p:nvSpPr>
        <p:spPr>
          <a:xfrm>
            <a:off x="944880" y="4856480"/>
            <a:ext cx="4511040" cy="369332"/>
          </a:xfrm>
          <a:prstGeom prst="rect">
            <a:avLst/>
          </a:prstGeom>
          <a:noFill/>
        </p:spPr>
        <p:txBody>
          <a:bodyPr wrap="square" rtlCol="0">
            <a:spAutoFit/>
          </a:bodyPr>
          <a:lstStyle/>
          <a:p>
            <a:r>
              <a:rPr lang="zh-CN" altLang="en-US" b="1" dirty="0">
                <a:solidFill>
                  <a:schemeClr val="bg1"/>
                </a:solidFill>
              </a:rPr>
              <a:t>抗日战争史上光辉的一页</a:t>
            </a:r>
            <a:r>
              <a:rPr lang="en-US" altLang="zh-CN" dirty="0">
                <a:solidFill>
                  <a:schemeClr val="bg1"/>
                </a:solidFill>
                <a:latin typeface="华文中宋" panose="02010600040101010101" pitchFamily="2" charset="-122"/>
                <a:ea typeface="华文中宋" panose="02010600040101010101" pitchFamily="2" charset="-122"/>
              </a:rPr>
              <a:t>——</a:t>
            </a:r>
            <a:r>
              <a:rPr lang="zh-CN" altLang="en-US" b="1" dirty="0">
                <a:solidFill>
                  <a:schemeClr val="bg1"/>
                </a:solidFill>
              </a:rPr>
              <a:t>百团大战</a:t>
            </a:r>
          </a:p>
        </p:txBody>
      </p:sp>
      <p:pic>
        <p:nvPicPr>
          <p:cNvPr id="14" name="图片 13">
            <a:extLst>
              <a:ext uri="{FF2B5EF4-FFF2-40B4-BE49-F238E27FC236}">
                <a16:creationId xmlns:a16="http://schemas.microsoft.com/office/drawing/2014/main" id="{9DA97C49-87F5-4B57-AE24-4A6428CBF7F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6000" contrast="29000"/>
                    </a14:imgEffect>
                  </a14:imgLayer>
                </a14:imgProps>
              </a:ext>
              <a:ext uri="{28A0092B-C50C-407E-A947-70E740481C1C}">
                <a14:useLocalDpi xmlns:a14="http://schemas.microsoft.com/office/drawing/2010/main" val="0"/>
              </a:ext>
            </a:extLst>
          </a:blip>
          <a:srcRect/>
          <a:stretch/>
        </p:blipFill>
        <p:spPr>
          <a:xfrm>
            <a:off x="6761480" y="4527114"/>
            <a:ext cx="5257800" cy="25241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84150" dist="241300" dir="11520000" sx="110000" sy="110000" algn="ctr">
              <a:srgbClr val="000000">
                <a:alpha val="18000"/>
              </a:srgbClr>
            </a:outerShdw>
            <a:softEdge rad="190500"/>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6" name="图片 15">
            <a:extLst>
              <a:ext uri="{FF2B5EF4-FFF2-40B4-BE49-F238E27FC236}">
                <a16:creationId xmlns:a16="http://schemas.microsoft.com/office/drawing/2014/main" id="{60BAE1E5-98DB-46F4-9E00-A39EED663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59" y="-179982"/>
            <a:ext cx="4658997" cy="2804716"/>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326243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outVertic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60096" y="1124744"/>
            <a:ext cx="4680520" cy="4752528"/>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40116" y="2332285"/>
            <a:ext cx="4320480" cy="3270511"/>
          </a:xfrm>
          <a:prstGeom prst="rect">
            <a:avLst/>
          </a:prstGeom>
          <a:noFill/>
        </p:spPr>
        <p:txBody>
          <a:bodyPr wrap="square" rtlCol="0">
            <a:spAutoFit/>
          </a:bodyPr>
          <a:lstStyle>
            <a:defPPr>
              <a:defRPr lang="zh-CN"/>
            </a:defPPr>
            <a:lvl1pPr>
              <a:lnSpc>
                <a:spcPct val="150000"/>
              </a:lnSpc>
              <a:defRPr>
                <a:effectLst>
                  <a:outerShdw blurRad="254000" dist="190500" dir="8100000" algn="tr" rotWithShape="0">
                    <a:prstClr val="black">
                      <a:alpha val="30000"/>
                    </a:prstClr>
                  </a:outerShdw>
                </a:effectLst>
                <a:latin typeface="+mj-ea"/>
                <a:ea typeface="+mj-ea"/>
              </a:defRPr>
            </a:lvl1pPr>
          </a:lstStyle>
          <a:p>
            <a:r>
              <a:rPr lang="zh-CN" altLang="zh-SG"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蒋介石致电嘉奖八路军</a:t>
            </a:r>
            <a:r>
              <a:rPr lang="zh-CN" altLang="en-US"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r>
              <a:rPr lang="zh-CN" altLang="zh-SG"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朱副长官彭副总司令，迭电均悉。贵部窥此良机，断然出击，予敌甚大打击，特电嘉奖。除电饬其他各战区积极出击以策应贵部作战外，仍希速饬所部积极行动，勿予敌喘息机会。彻底断绝其交通为要。中正。</a:t>
            </a:r>
            <a:r>
              <a:rPr lang="zh-CN" altLang="en-US"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p>
        </p:txBody>
      </p:sp>
      <p:sp>
        <p:nvSpPr>
          <p:cNvPr id="7" name="文本框 6"/>
          <p:cNvSpPr txBox="1"/>
          <p:nvPr/>
        </p:nvSpPr>
        <p:spPr>
          <a:xfrm>
            <a:off x="7140116" y="1465056"/>
            <a:ext cx="4320480" cy="707886"/>
          </a:xfrm>
          <a:prstGeom prst="rect">
            <a:avLst/>
          </a:prstGeom>
          <a:noFill/>
        </p:spPr>
        <p:txBody>
          <a:bodyPr wrap="square" rtlCol="0">
            <a:spAutoFit/>
          </a:bodyPr>
          <a:lstStyle/>
          <a:p>
            <a:r>
              <a:rPr lang="zh-CN" altLang="zh-SG"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rPr>
              <a:t>对百团大战的评价</a:t>
            </a:r>
            <a:endParaRPr lang="zh-CN" altLang="en-US"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endParaRPr>
          </a:p>
        </p:txBody>
      </p:sp>
      <p:pic>
        <p:nvPicPr>
          <p:cNvPr id="4" name="图片 3" descr="人的脸&#10;&#10;描述已自动生成">
            <a:extLst>
              <a:ext uri="{FF2B5EF4-FFF2-40B4-BE49-F238E27FC236}">
                <a16:creationId xmlns:a16="http://schemas.microsoft.com/office/drawing/2014/main" id="{13866198-824F-487F-B8AD-FC2196E12C87}"/>
              </a:ext>
            </a:extLst>
          </p:cNvPr>
          <p:cNvPicPr>
            <a:picLocks noChangeAspect="1"/>
          </p:cNvPicPr>
          <p:nvPr/>
        </p:nvPicPr>
        <p:blipFill rotWithShape="1">
          <a:blip r:embed="rId3">
            <a:extLst>
              <a:ext uri="{28A0092B-C50C-407E-A947-70E740481C1C}">
                <a14:useLocalDpi xmlns:a14="http://schemas.microsoft.com/office/drawing/2010/main" val="0"/>
              </a:ext>
            </a:extLst>
          </a:blip>
          <a:srcRect t="1405"/>
          <a:stretch/>
        </p:blipFill>
        <p:spPr>
          <a:xfrm>
            <a:off x="1244353" y="869041"/>
            <a:ext cx="3919156" cy="5119919"/>
          </a:xfrm>
          <a:prstGeom prst="rect">
            <a:avLst/>
          </a:prstGeom>
        </p:spPr>
      </p:pic>
    </p:spTree>
    <p:extLst>
      <p:ext uri="{BB962C8B-B14F-4D97-AF65-F5344CB8AC3E}">
        <p14:creationId xmlns:p14="http://schemas.microsoft.com/office/powerpoint/2010/main" val="3166951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60096" y="1124744"/>
            <a:ext cx="4754384" cy="5215096"/>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40116" y="2048197"/>
            <a:ext cx="4320480" cy="3728649"/>
          </a:xfrm>
          <a:prstGeom prst="rect">
            <a:avLst/>
          </a:prstGeom>
          <a:noFill/>
        </p:spPr>
        <p:txBody>
          <a:bodyPr wrap="square" rtlCol="0">
            <a:spAutoFit/>
          </a:bodyPr>
          <a:lstStyle>
            <a:defPPr>
              <a:defRPr lang="zh-CN"/>
            </a:defPPr>
            <a:lvl1pPr>
              <a:lnSpc>
                <a:spcPct val="150000"/>
              </a:lnSpc>
              <a:defRPr>
                <a:effectLst>
                  <a:outerShdw blurRad="254000" dist="190500" dir="8100000" algn="tr" rotWithShape="0">
                    <a:prstClr val="black">
                      <a:alpha val="30000"/>
                    </a:prstClr>
                  </a:outerShdw>
                </a:effectLst>
                <a:latin typeface="+mj-ea"/>
                <a:ea typeface="+mj-ea"/>
              </a:defRPr>
            </a:lvl1pPr>
          </a:lstStyle>
          <a:p>
            <a:r>
              <a:rPr lang="zh-CN" altLang="en-US"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苏联</a:t>
            </a:r>
            <a:r>
              <a:rPr lang="en-US" altLang="zh-CN"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r>
              <a:rPr lang="zh-CN" altLang="en-US"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红星报</a:t>
            </a:r>
            <a:r>
              <a:rPr lang="en-US" altLang="zh-CN"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r>
              <a:rPr lang="zh-CN" altLang="en-US"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发表评论指出</a:t>
            </a:r>
            <a:r>
              <a:rPr lang="en-US" altLang="zh-CN"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a:t>
            </a:r>
            <a:r>
              <a:rPr lang="zh-CN" altLang="en-US" sz="2000" dirty="0">
                <a:solidFill>
                  <a:schemeClr val="accent4">
                    <a:lumMod val="20000"/>
                    <a:lumOff val="80000"/>
                  </a:schemeClr>
                </a:solidFill>
                <a:effectLst/>
                <a:latin typeface="方正黑体简体" panose="03000509000000000000" pitchFamily="65" charset="-122"/>
                <a:ea typeface="方正黑体简体" panose="03000509000000000000" pitchFamily="65" charset="-122"/>
              </a:rPr>
              <a:t>中国国民革命军第八路军正在山西积极勇猛地作战，河北、山东及北平四周之游击战争，亦有极大之开展。尽管日机之空袭使中国人民遭受了损失及死伤，但中国人民的情绪极高，且确信自己的力量。</a:t>
            </a:r>
            <a:r>
              <a:rPr lang="zh-CN" altLang="en-US" sz="2000" dirty="0">
                <a:solidFill>
                  <a:srgbClr val="FFC000"/>
                </a:solidFill>
                <a:effectLst/>
                <a:latin typeface="方正黑体简体" panose="03000509000000000000" pitchFamily="65" charset="-122"/>
                <a:ea typeface="方正黑体简体" panose="03000509000000000000" pitchFamily="65" charset="-122"/>
              </a:rPr>
              <a:t>中国人民进行独立战争至最后胜利之决心仍然强固，不可动摇。</a:t>
            </a:r>
          </a:p>
        </p:txBody>
      </p:sp>
      <p:sp>
        <p:nvSpPr>
          <p:cNvPr id="7" name="文本框 6"/>
          <p:cNvSpPr txBox="1"/>
          <p:nvPr/>
        </p:nvSpPr>
        <p:spPr>
          <a:xfrm>
            <a:off x="7140116" y="1323012"/>
            <a:ext cx="4320480" cy="707886"/>
          </a:xfrm>
          <a:prstGeom prst="rect">
            <a:avLst/>
          </a:prstGeom>
          <a:noFill/>
        </p:spPr>
        <p:txBody>
          <a:bodyPr wrap="square" rtlCol="0">
            <a:spAutoFit/>
          </a:bodyPr>
          <a:lstStyle/>
          <a:p>
            <a:r>
              <a:rPr lang="zh-CN" altLang="zh-SG"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rPr>
              <a:t>对百团大战的评价</a:t>
            </a:r>
            <a:endParaRPr lang="zh-CN" altLang="en-US" sz="4000" dirty="0">
              <a:ln w="6350">
                <a:noFill/>
              </a:ln>
              <a:solidFill>
                <a:schemeClr val="accent4">
                  <a:lumMod val="60000"/>
                  <a:lumOff val="40000"/>
                </a:schemeClr>
              </a:solidFill>
              <a:latin typeface="李旭科毛笔行书" panose="02010600030101010101" pitchFamily="2" charset="-122"/>
              <a:ea typeface="李旭科毛笔行书" panose="02010600030101010101" pitchFamily="2" charset="-122"/>
            </a:endParaRPr>
          </a:p>
        </p:txBody>
      </p:sp>
      <p:pic>
        <p:nvPicPr>
          <p:cNvPr id="3" name="图片 2">
            <a:extLst>
              <a:ext uri="{FF2B5EF4-FFF2-40B4-BE49-F238E27FC236}">
                <a16:creationId xmlns:a16="http://schemas.microsoft.com/office/drawing/2014/main" id="{0967A669-ECDC-46BE-98F9-25B6D07F87B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086512" y="1871664"/>
            <a:ext cx="4680520" cy="3114673"/>
          </a:xfrm>
          <a:prstGeom prst="rect">
            <a:avLst/>
          </a:prstGeom>
        </p:spPr>
      </p:pic>
    </p:spTree>
    <p:extLst>
      <p:ext uri="{BB962C8B-B14F-4D97-AF65-F5344CB8AC3E}">
        <p14:creationId xmlns:p14="http://schemas.microsoft.com/office/powerpoint/2010/main" val="3286123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一群戴帽子的男人在草地上&#10;&#10;描述已自动生成">
            <a:extLst>
              <a:ext uri="{FF2B5EF4-FFF2-40B4-BE49-F238E27FC236}">
                <a16:creationId xmlns:a16="http://schemas.microsoft.com/office/drawing/2014/main" id="{70672127-691E-47A9-98EC-C60DA846072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726"/>
          <a:stretch/>
        </p:blipFill>
        <p:spPr>
          <a:xfrm>
            <a:off x="-1" y="0"/>
            <a:ext cx="12192001" cy="6858000"/>
          </a:xfrm>
          <a:prstGeom prst="rect">
            <a:avLst/>
          </a:prstGeom>
        </p:spPr>
      </p:pic>
      <p:sp>
        <p:nvSpPr>
          <p:cNvPr id="5" name="矩形 4"/>
          <p:cNvSpPr/>
          <p:nvPr/>
        </p:nvSpPr>
        <p:spPr>
          <a:xfrm>
            <a:off x="3521694" y="2887980"/>
            <a:ext cx="5148612" cy="1082041"/>
          </a:xfrm>
          <a:prstGeom prst="rect">
            <a:avLst/>
          </a:prstGeom>
          <a:gradFill flip="none" rotWithShape="1">
            <a:gsLst>
              <a:gs pos="42000">
                <a:srgbClr val="FFFFFF">
                  <a:alpha val="21000"/>
                </a:srgbClr>
              </a:gs>
              <a:gs pos="42000">
                <a:srgbClr val="FFFFFF">
                  <a:alpha val="13000"/>
                </a:srgbClr>
              </a:gs>
            </a:gsLst>
            <a:lin ang="48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96647" y="3075057"/>
            <a:ext cx="4598707" cy="1938992"/>
          </a:xfrm>
          <a:prstGeom prst="rect">
            <a:avLst/>
          </a:prstGeom>
          <a:noFill/>
        </p:spPr>
        <p:txBody>
          <a:bodyPr wrap="square" rtlCol="0">
            <a:spAutoFit/>
          </a:bodyPr>
          <a:lstStyle/>
          <a:p>
            <a:r>
              <a:rPr lang="zh-CN" altLang="en-US" sz="4000" spc="300" dirty="0">
                <a:solidFill>
                  <a:schemeClr val="bg1"/>
                </a:solidFill>
                <a:latin typeface="李旭科毛笔行书" panose="02010600030101010101" pitchFamily="2" charset="-122"/>
                <a:ea typeface="李旭科毛笔行书" panose="02010600030101010101" pitchFamily="2" charset="-122"/>
              </a:rPr>
              <a:t>百团大战历史意义</a:t>
            </a:r>
          </a:p>
          <a:p>
            <a:endParaRPr lang="zh-CN" altLang="en-US" sz="4000" spc="300" dirty="0">
              <a:solidFill>
                <a:schemeClr val="bg1"/>
              </a:solidFill>
              <a:latin typeface="李旭科毛笔行书" panose="02010600030101010101" pitchFamily="2" charset="-122"/>
              <a:ea typeface="李旭科毛笔行书" panose="02010600030101010101" pitchFamily="2" charset="-122"/>
            </a:endParaRPr>
          </a:p>
          <a:p>
            <a:endParaRPr lang="en-US" altLang="zh-CN" sz="4000" spc="300" dirty="0">
              <a:solidFill>
                <a:schemeClr val="bg1"/>
              </a:solidFill>
              <a:latin typeface="李旭科毛笔行书" panose="02010600030101010101" pitchFamily="2" charset="-122"/>
              <a:ea typeface="李旭科毛笔行书" panose="02010600030101010101" pitchFamily="2" charset="-122"/>
            </a:endParaRPr>
          </a:p>
        </p:txBody>
      </p:sp>
    </p:spTree>
    <p:extLst>
      <p:ext uri="{BB962C8B-B14F-4D97-AF65-F5344CB8AC3E}">
        <p14:creationId xmlns:p14="http://schemas.microsoft.com/office/powerpoint/2010/main" val="1622156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60096" y="1124744"/>
            <a:ext cx="4680520" cy="4752528"/>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140116" y="1755237"/>
            <a:ext cx="4320480" cy="4109395"/>
          </a:xfrm>
          <a:prstGeom prst="rect">
            <a:avLst/>
          </a:prstGeom>
          <a:noFill/>
        </p:spPr>
        <p:txBody>
          <a:bodyPr wrap="square" rtlCol="0">
            <a:spAutoFit/>
          </a:bodyPr>
          <a:lstStyle>
            <a:defPPr>
              <a:defRPr lang="zh-CN"/>
            </a:defPPr>
            <a:lvl1pPr>
              <a:lnSpc>
                <a:spcPct val="150000"/>
              </a:lnSpc>
              <a:defRPr>
                <a:effectLst>
                  <a:outerShdw blurRad="254000" dist="190500" dir="8100000" algn="tr" rotWithShape="0">
                    <a:prstClr val="black">
                      <a:alpha val="30000"/>
                    </a:prstClr>
                  </a:outerShdw>
                </a:effectLst>
                <a:latin typeface="+mj-ea"/>
                <a:ea typeface="+mj-ea"/>
              </a:defRPr>
            </a:lvl1pPr>
          </a:lstStyle>
          <a:p>
            <a:r>
              <a:rPr lang="en-US" altLang="zh-CN" sz="1600" dirty="0">
                <a:solidFill>
                  <a:srgbClr val="FFC000"/>
                </a:solidFill>
                <a:effectLst/>
                <a:latin typeface="方正黑体简体" panose="03000509000000000000" pitchFamily="65" charset="-122"/>
                <a:ea typeface="方正黑体简体" panose="03000509000000000000" pitchFamily="65" charset="-122"/>
              </a:rPr>
              <a:t>1.</a:t>
            </a:r>
            <a:r>
              <a:rPr lang="zh-CN" altLang="zh-SG" sz="1600" dirty="0">
                <a:solidFill>
                  <a:srgbClr val="FFC000"/>
                </a:solidFill>
                <a:effectLst/>
                <a:latin typeface="方正黑体简体" panose="03000509000000000000" pitchFamily="65" charset="-122"/>
                <a:ea typeface="方正黑体简体" panose="03000509000000000000" pitchFamily="65" charset="-122"/>
              </a:rPr>
              <a:t> 百团大战沉重地打击了日军的嚣张气焰和</a:t>
            </a:r>
            <a:r>
              <a:rPr lang="en-US" altLang="zh-SG" sz="1600" dirty="0">
                <a:solidFill>
                  <a:srgbClr val="FFC000"/>
                </a:solidFill>
                <a:effectLst/>
                <a:latin typeface="方正黑体简体" panose="03000509000000000000" pitchFamily="65" charset="-122"/>
                <a:ea typeface="方正黑体简体" panose="03000509000000000000" pitchFamily="65" charset="-122"/>
              </a:rPr>
              <a:t>“</a:t>
            </a:r>
            <a:r>
              <a:rPr lang="zh-CN" altLang="zh-SG" sz="1600" dirty="0">
                <a:solidFill>
                  <a:srgbClr val="FFC000"/>
                </a:solidFill>
                <a:effectLst/>
                <a:latin typeface="方正黑体简体" panose="03000509000000000000" pitchFamily="65" charset="-122"/>
                <a:ea typeface="方正黑体简体" panose="03000509000000000000" pitchFamily="65" charset="-122"/>
              </a:rPr>
              <a:t>囚笼</a:t>
            </a:r>
            <a:r>
              <a:rPr lang="en-US" altLang="zh-SG" sz="1600" dirty="0">
                <a:solidFill>
                  <a:srgbClr val="FFC000"/>
                </a:solidFill>
                <a:effectLst/>
                <a:latin typeface="方正黑体简体" panose="03000509000000000000" pitchFamily="65" charset="-122"/>
                <a:ea typeface="方正黑体简体" panose="03000509000000000000" pitchFamily="65" charset="-122"/>
              </a:rPr>
              <a:t>”</a:t>
            </a:r>
            <a:r>
              <a:rPr lang="zh-CN" altLang="zh-SG" sz="1600" dirty="0">
                <a:solidFill>
                  <a:srgbClr val="FFC000"/>
                </a:solidFill>
                <a:effectLst/>
                <a:latin typeface="方正黑体简体" panose="03000509000000000000" pitchFamily="65" charset="-122"/>
                <a:ea typeface="方正黑体简体" panose="03000509000000000000" pitchFamily="65" charset="-122"/>
              </a:rPr>
              <a:t>政策。</a:t>
            </a:r>
            <a:endParaRPr lang="en-US" altLang="zh-CN" sz="1600" dirty="0">
              <a:solidFill>
                <a:srgbClr val="FFC000"/>
              </a:solidFill>
              <a:effectLst/>
              <a:latin typeface="方正黑体简体" panose="03000509000000000000" pitchFamily="65" charset="-122"/>
              <a:ea typeface="方正黑体简体" panose="03000509000000000000" pitchFamily="65" charset="-122"/>
            </a:endParaRPr>
          </a:p>
          <a:p>
            <a:r>
              <a:rPr lang="en-US" altLang="zh-CN" sz="1600" dirty="0">
                <a:solidFill>
                  <a:srgbClr val="FFC000"/>
                </a:solidFill>
                <a:effectLst/>
                <a:latin typeface="方正黑体简体" panose="03000509000000000000" pitchFamily="65" charset="-122"/>
                <a:ea typeface="方正黑体简体" panose="03000509000000000000" pitchFamily="65" charset="-122"/>
              </a:rPr>
              <a:t>2.</a:t>
            </a:r>
            <a:r>
              <a:rPr lang="zh-CN" altLang="zh-SG" sz="1600" dirty="0">
                <a:solidFill>
                  <a:srgbClr val="FFC000"/>
                </a:solidFill>
                <a:effectLst/>
                <a:latin typeface="方正黑体简体" panose="03000509000000000000" pitchFamily="65" charset="-122"/>
                <a:ea typeface="方正黑体简体" panose="03000509000000000000" pitchFamily="65" charset="-122"/>
              </a:rPr>
              <a:t>百团大战打乱了日本法西斯的政略战略。</a:t>
            </a:r>
            <a:r>
              <a:rPr lang="en-US" altLang="zh-CN" sz="1600" dirty="0">
                <a:solidFill>
                  <a:srgbClr val="FFC000"/>
                </a:solidFill>
                <a:effectLst/>
                <a:latin typeface="方正黑体简体" panose="03000509000000000000" pitchFamily="65" charset="-122"/>
                <a:ea typeface="方正黑体简体" panose="03000509000000000000" pitchFamily="65" charset="-122"/>
              </a:rPr>
              <a:t>3.</a:t>
            </a:r>
            <a:r>
              <a:rPr lang="zh-CN" altLang="zh-SG" sz="1600" dirty="0">
                <a:solidFill>
                  <a:srgbClr val="FFC000"/>
                </a:solidFill>
                <a:effectLst/>
                <a:latin typeface="方正黑体简体" panose="03000509000000000000" pitchFamily="65" charset="-122"/>
                <a:ea typeface="方正黑体简体" panose="03000509000000000000" pitchFamily="65" charset="-122"/>
              </a:rPr>
              <a:t>百团大战有力地驳斥了国民党顽固派散布的反共谣言，提高了共产党和八路军的声望，鼓舞了全国军民抗战胜利的信心。</a:t>
            </a:r>
            <a:r>
              <a:rPr lang="en-US" altLang="zh-CN" sz="1600" dirty="0">
                <a:solidFill>
                  <a:srgbClr val="FFC000"/>
                </a:solidFill>
                <a:effectLst/>
                <a:latin typeface="方正黑体简体" panose="03000509000000000000" pitchFamily="65" charset="-122"/>
                <a:ea typeface="方正黑体简体" panose="03000509000000000000" pitchFamily="65" charset="-122"/>
              </a:rPr>
              <a:t>4.</a:t>
            </a:r>
            <a:r>
              <a:rPr lang="zh-CN" altLang="zh-SG" sz="1600" dirty="0">
                <a:solidFill>
                  <a:srgbClr val="FFC000"/>
                </a:solidFill>
                <a:effectLst/>
                <a:latin typeface="方正黑体简体" panose="03000509000000000000" pitchFamily="65" charset="-122"/>
                <a:ea typeface="方正黑体简体" panose="03000509000000000000" pitchFamily="65" charset="-122"/>
              </a:rPr>
              <a:t>百团大战在一定程度上抑制了国内的妥协投降逆流。</a:t>
            </a:r>
            <a:endParaRPr lang="en-US" altLang="zh-CN" sz="1600" dirty="0">
              <a:solidFill>
                <a:srgbClr val="FFC000"/>
              </a:solidFill>
              <a:effectLst/>
              <a:latin typeface="方正黑体简体" panose="03000509000000000000" pitchFamily="65" charset="-122"/>
              <a:ea typeface="方正黑体简体" panose="03000509000000000000" pitchFamily="65" charset="-122"/>
            </a:endParaRPr>
          </a:p>
          <a:p>
            <a:r>
              <a:rPr lang="en-US" altLang="zh-CN" sz="1600" dirty="0">
                <a:solidFill>
                  <a:srgbClr val="FFC000"/>
                </a:solidFill>
                <a:effectLst/>
                <a:latin typeface="方正黑体简体" panose="03000509000000000000" pitchFamily="65" charset="-122"/>
                <a:ea typeface="方正黑体简体" panose="03000509000000000000" pitchFamily="65" charset="-122"/>
              </a:rPr>
              <a:t>5.</a:t>
            </a:r>
            <a:r>
              <a:rPr lang="zh-CN" altLang="zh-SG" sz="1600" dirty="0">
                <a:solidFill>
                  <a:srgbClr val="FFC000"/>
                </a:solidFill>
                <a:effectLst/>
                <a:latin typeface="方正黑体简体" panose="03000509000000000000" pitchFamily="65" charset="-122"/>
                <a:ea typeface="方正黑体简体" panose="03000509000000000000" pitchFamily="65" charset="-122"/>
              </a:rPr>
              <a:t>百团大战锻炼、提高了八路军的作战能力，并为八路军积累了有益的经验。</a:t>
            </a:r>
            <a:r>
              <a:rPr lang="zh-CN" altLang="en-US" sz="1600" dirty="0">
                <a:solidFill>
                  <a:srgbClr val="FFC000"/>
                </a:solidFill>
                <a:effectLst/>
                <a:latin typeface="方正黑体简体" panose="03000509000000000000" pitchFamily="65" charset="-122"/>
                <a:ea typeface="方正黑体简体" panose="03000509000000000000" pitchFamily="65" charset="-122"/>
              </a:rPr>
              <a:t>。</a:t>
            </a:r>
            <a:endParaRPr lang="en-US" altLang="zh-CN" sz="1600" dirty="0">
              <a:solidFill>
                <a:srgbClr val="FFC000"/>
              </a:solidFill>
              <a:effectLst/>
              <a:latin typeface="方正黑体简体" panose="03000509000000000000" pitchFamily="65" charset="-122"/>
              <a:ea typeface="方正黑体简体" panose="03000509000000000000" pitchFamily="65" charset="-122"/>
            </a:endParaRPr>
          </a:p>
          <a:p>
            <a:r>
              <a:rPr lang="en-US" altLang="zh-CN" sz="1600" dirty="0">
                <a:solidFill>
                  <a:srgbClr val="FFC000"/>
                </a:solidFill>
                <a:effectLst/>
                <a:latin typeface="方正黑体简体" panose="03000509000000000000" pitchFamily="65" charset="-122"/>
                <a:ea typeface="方正黑体简体" panose="03000509000000000000" pitchFamily="65" charset="-122"/>
              </a:rPr>
              <a:t>6.</a:t>
            </a:r>
            <a:r>
              <a:rPr lang="zh-CN" altLang="zh-SG" sz="1600" dirty="0">
                <a:solidFill>
                  <a:srgbClr val="FFC000"/>
                </a:solidFill>
                <a:effectLst/>
                <a:latin typeface="方正黑体简体" panose="03000509000000000000" pitchFamily="65" charset="-122"/>
                <a:ea typeface="方正黑体简体" panose="03000509000000000000" pitchFamily="65" charset="-122"/>
              </a:rPr>
              <a:t>百团大战支援了世界反法西斯战争，并向全世界显示了中华民族的斗争精神。</a:t>
            </a:r>
            <a:endParaRPr lang="zh-CN" altLang="en-US" sz="1600" dirty="0">
              <a:solidFill>
                <a:srgbClr val="FFC000"/>
              </a:solidFill>
              <a:effectLst/>
              <a:latin typeface="方正黑体简体" panose="03000509000000000000" pitchFamily="65" charset="-122"/>
              <a:ea typeface="方正黑体简体" panose="03000509000000000000" pitchFamily="65" charset="-122"/>
            </a:endParaRPr>
          </a:p>
        </p:txBody>
      </p:sp>
      <p:sp>
        <p:nvSpPr>
          <p:cNvPr id="7" name="文本框 6"/>
          <p:cNvSpPr txBox="1"/>
          <p:nvPr/>
        </p:nvSpPr>
        <p:spPr>
          <a:xfrm>
            <a:off x="7140116" y="1145461"/>
            <a:ext cx="4320480" cy="707886"/>
          </a:xfrm>
          <a:prstGeom prst="rect">
            <a:avLst/>
          </a:prstGeom>
          <a:noFill/>
        </p:spPr>
        <p:txBody>
          <a:bodyPr wrap="square" rtlCol="0">
            <a:spAutoFit/>
          </a:bodyPr>
          <a:lstStyle/>
          <a:p>
            <a:r>
              <a:rPr lang="zh-CN" altLang="en-US" sz="4000" dirty="0">
                <a:ln w="6350">
                  <a:noFill/>
                </a:ln>
                <a:solidFill>
                  <a:srgbClr val="FFC000"/>
                </a:solidFill>
                <a:latin typeface="华文行楷" panose="02010800040101010101" pitchFamily="2" charset="-122"/>
                <a:ea typeface="华文行楷" panose="02010800040101010101" pitchFamily="2" charset="-122"/>
              </a:rPr>
              <a:t>百团大战历史意义</a:t>
            </a:r>
          </a:p>
        </p:txBody>
      </p:sp>
      <p:pic>
        <p:nvPicPr>
          <p:cNvPr id="3" name="图片 2" descr="一群戴帽子的男人在草地上&#10;&#10;描述已自动生成">
            <a:extLst>
              <a:ext uri="{FF2B5EF4-FFF2-40B4-BE49-F238E27FC236}">
                <a16:creationId xmlns:a16="http://schemas.microsoft.com/office/drawing/2014/main" id="{59CEF570-E80E-4F52-9AFB-DA38021A1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50" y="1604493"/>
            <a:ext cx="6601026" cy="3649014"/>
          </a:xfrm>
          <a:prstGeom prst="rect">
            <a:avLst/>
          </a:prstGeom>
        </p:spPr>
      </p:pic>
    </p:spTree>
    <p:extLst>
      <p:ext uri="{BB962C8B-B14F-4D97-AF65-F5344CB8AC3E}">
        <p14:creationId xmlns:p14="http://schemas.microsoft.com/office/powerpoint/2010/main" val="253117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2" descr="new尘3.pn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2383637"/>
            <a:ext cx="12344400" cy="81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7052" t="14166" r="17115" b="56834"/>
          <a:stretch/>
        </p:blipFill>
        <p:spPr>
          <a:xfrm>
            <a:off x="2084070" y="799465"/>
            <a:ext cx="8023861" cy="1988820"/>
          </a:xfrm>
          <a:prstGeom prst="rect">
            <a:avLst/>
          </a:prstGeom>
          <a:effectLst>
            <a:outerShdw blurRad="152400" dist="88900" dir="5400000" algn="t" rotWithShape="0">
              <a:prstClr val="black"/>
            </a:outerShdw>
          </a:effectLst>
        </p:spPr>
      </p:pic>
      <p:pic>
        <p:nvPicPr>
          <p:cNvPr id="6" name="图片 12" descr="new尘3.pn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224079"/>
            <a:ext cx="12344400" cy="81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17052" t="43833" r="17115" b="24667"/>
          <a:stretch/>
        </p:blipFill>
        <p:spPr>
          <a:xfrm>
            <a:off x="2084070" y="2776855"/>
            <a:ext cx="8023861" cy="2160270"/>
          </a:xfrm>
          <a:prstGeom prst="rect">
            <a:avLst/>
          </a:prstGeom>
          <a:effectLst>
            <a:outerShdw blurRad="152400" dist="88900" dir="5400000" algn="t" rotWithShape="0">
              <a:prstClr val="black"/>
            </a:outerShdw>
          </a:effectLst>
        </p:spPr>
      </p:pic>
      <p:sp>
        <p:nvSpPr>
          <p:cNvPr id="8" name="文本框 7"/>
          <p:cNvSpPr txBox="1"/>
          <p:nvPr/>
        </p:nvSpPr>
        <p:spPr>
          <a:xfrm>
            <a:off x="2202339" y="4954193"/>
            <a:ext cx="7787322" cy="830997"/>
          </a:xfrm>
          <a:prstGeom prst="rect">
            <a:avLst/>
          </a:prstGeom>
          <a:noFill/>
        </p:spPr>
        <p:txBody>
          <a:bodyPr wrap="square" rtlCol="0">
            <a:spAutoFit/>
          </a:bodyPr>
          <a:lstStyle/>
          <a:p>
            <a:pPr algn="ctr"/>
            <a:r>
              <a:rPr lang="zh-CN" altLang="zh-CN" sz="2400" dirty="0">
                <a:solidFill>
                  <a:schemeClr val="bg1"/>
                </a:solidFill>
                <a:latin typeface="苏新诗柳楷简" panose="02010600030101010101" charset="-122"/>
                <a:ea typeface="苏新诗柳楷简" panose="02010600030101010101" charset="-122"/>
              </a:rPr>
              <a:t>中共领导的敌后战场在抗日战争中的中流砥柱作用——纪念百团大战</a:t>
            </a:r>
            <a:r>
              <a:rPr lang="en-US" altLang="zh-CN" sz="2400" spc="300" dirty="0">
                <a:solidFill>
                  <a:schemeClr val="bg1"/>
                </a:solidFill>
                <a:latin typeface="苏新诗柳楷简" panose="02010600000101010101" pitchFamily="2" charset="-122"/>
                <a:ea typeface="苏新诗柳楷简" panose="02010600000101010101" pitchFamily="2" charset="-122"/>
                <a:cs typeface="经典繁行书" panose="02010609010101010101" pitchFamily="49" charset="-122"/>
              </a:rPr>
              <a:t>80</a:t>
            </a:r>
            <a:r>
              <a:rPr lang="zh-CN" altLang="en-US" sz="2400" spc="300" dirty="0">
                <a:solidFill>
                  <a:schemeClr val="bg1"/>
                </a:solidFill>
                <a:latin typeface="苏新诗柳楷简" panose="02010600000101010101" pitchFamily="2" charset="-122"/>
                <a:ea typeface="苏新诗柳楷简" panose="02010600000101010101" pitchFamily="2" charset="-122"/>
                <a:cs typeface="经典繁行书" panose="02010609010101010101" pitchFamily="49" charset="-122"/>
              </a:rPr>
              <a:t>周年</a:t>
            </a:r>
          </a:p>
        </p:txBody>
      </p:sp>
    </p:spTree>
    <p:extLst>
      <p:ext uri="{BB962C8B-B14F-4D97-AF65-F5344CB8AC3E}">
        <p14:creationId xmlns:p14="http://schemas.microsoft.com/office/powerpoint/2010/main" val="2148129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6*min(max(#ppt_w*#ppt_h,.3),1)-7.4)/-.7*#ppt_w"/>
                                          </p:val>
                                        </p:tav>
                                        <p:tav tm="100000">
                                          <p:val>
                                            <p:strVal val="#ppt_w"/>
                                          </p:val>
                                        </p:tav>
                                      </p:tavLst>
                                    </p:anim>
                                    <p:anim calcmode="lin" valueType="num">
                                      <p:cBhvr>
                                        <p:cTn id="8" dur="500" fill="hold"/>
                                        <p:tgtEl>
                                          <p:spTgt spid="5"/>
                                        </p:tgtEl>
                                        <p:attrNameLst>
                                          <p:attrName>ppt_h</p:attrName>
                                        </p:attrNameLst>
                                      </p:cBhvr>
                                      <p:tavLst>
                                        <p:tav tm="0">
                                          <p:val>
                                            <p:strVal val="(6*min(max(#ppt_w*#ppt_h,.3),1)-7.4)/-.7*#ppt_h"/>
                                          </p:val>
                                        </p:tav>
                                        <p:tav tm="100000">
                                          <p:val>
                                            <p:strVal val="#ppt_h"/>
                                          </p:val>
                                        </p:tav>
                                      </p:tavLst>
                                    </p:anim>
                                    <p:anim calcmode="lin" valueType="num">
                                      <p:cBhvr>
                                        <p:cTn id="9" dur="500" fill="hold"/>
                                        <p:tgtEl>
                                          <p:spTgt spid="5"/>
                                        </p:tgtEl>
                                        <p:attrNameLst>
                                          <p:attrName>ppt_x</p:attrName>
                                        </p:attrNameLst>
                                      </p:cBhvr>
                                      <p:tavLst>
                                        <p:tav tm="0">
                                          <p:val>
                                            <p:fltVal val="0.5"/>
                                          </p:val>
                                        </p:tav>
                                        <p:tav tm="100000">
                                          <p:val>
                                            <p:strVal val="#ppt_x"/>
                                          </p:val>
                                        </p:tav>
                                      </p:tavLst>
                                    </p:anim>
                                    <p:anim calcmode="lin" valueType="num">
                                      <p:cBhvr>
                                        <p:cTn id="10" dur="500" fill="hold"/>
                                        <p:tgtEl>
                                          <p:spTgt spid="5"/>
                                        </p:tgtEl>
                                        <p:attrNameLst>
                                          <p:attrName>ppt_y</p:attrName>
                                        </p:attrNameLst>
                                      </p:cBhvr>
                                      <p:tavLst>
                                        <p:tav tm="0">
                                          <p:val>
                                            <p:strVal val="1+(6*min(max(#ppt_w*#ppt_h,.3),1)-7.4)/-.7*#ppt_h/2"/>
                                          </p:val>
                                        </p:tav>
                                        <p:tav tm="100000">
                                          <p:val>
                                            <p:strVal val="#ppt_y"/>
                                          </p:val>
                                        </p:tav>
                                      </p:tavLst>
                                    </p:anim>
                                  </p:childTnLst>
                                </p:cTn>
                              </p:par>
                              <p:par>
                                <p:cTn id="11" presetID="10" presetClass="entr" presetSubtype="0" fill="hold" nodeType="withEffect">
                                  <p:stCondLst>
                                    <p:cond delay="400"/>
                                  </p:stCondLst>
                                  <p:childTnLst>
                                    <p:set>
                                      <p:cBhvr>
                                        <p:cTn id="12" dur="1" fill="hold">
                                          <p:stCondLst>
                                            <p:cond delay="0"/>
                                          </p:stCondLst>
                                        </p:cTn>
                                        <p:tgtEl>
                                          <p:spTgt spid="4"/>
                                        </p:tgtEl>
                                        <p:attrNameLst>
                                          <p:attrName>style.visibility</p:attrName>
                                        </p:attrNameLst>
                                      </p:cBhvr>
                                      <p:to>
                                        <p:strVal val="visible"/>
                                      </p:to>
                                    </p:set>
                                    <p:anim calcmode="lin" valueType="num">
                                      <p:cBhvr>
                                        <p:cTn id="13" dur="250" fill="hold"/>
                                        <p:tgtEl>
                                          <p:spTgt spid="4"/>
                                        </p:tgtEl>
                                        <p:attrNameLst>
                                          <p:attrName>ppt_w</p:attrName>
                                        </p:attrNameLst>
                                      </p:cBhvr>
                                      <p:tavLst>
                                        <p:tav tm="0">
                                          <p:val>
                                            <p:fltVal val="0"/>
                                          </p:val>
                                        </p:tav>
                                        <p:tav tm="100000">
                                          <p:val>
                                            <p:strVal val="#ppt_w"/>
                                          </p:val>
                                        </p:tav>
                                      </p:tavLst>
                                    </p:anim>
                                    <p:anim calcmode="lin" valueType="num">
                                      <p:cBhvr>
                                        <p:cTn id="14" dur="250" fill="hold"/>
                                        <p:tgtEl>
                                          <p:spTgt spid="4"/>
                                        </p:tgtEl>
                                        <p:attrNameLst>
                                          <p:attrName>ppt_h</p:attrName>
                                        </p:attrNameLst>
                                      </p:cBhvr>
                                      <p:tavLst>
                                        <p:tav tm="0">
                                          <p:val>
                                            <p:fltVal val="0"/>
                                          </p:val>
                                        </p:tav>
                                        <p:tav tm="100000">
                                          <p:val>
                                            <p:strVal val="#ppt_h"/>
                                          </p:val>
                                        </p:tav>
                                      </p:tavLst>
                                    </p:anim>
                                    <p:animEffect transition="in" filter="fade">
                                      <p:cBhvr>
                                        <p:cTn id="15" dur="250"/>
                                        <p:tgtEl>
                                          <p:spTgt spid="4"/>
                                        </p:tgtEl>
                                      </p:cBhvr>
                                    </p:animEffect>
                                  </p:childTnLst>
                                </p:cTn>
                              </p:par>
                              <p:par>
                                <p:cTn id="16" presetID="6" presetClass="emph" presetSubtype="0" fill="hold" nodeType="withEffect">
                                  <p:stCondLst>
                                    <p:cond delay="400"/>
                                  </p:stCondLst>
                                  <p:childTnLst>
                                    <p:animScale>
                                      <p:cBhvr>
                                        <p:cTn id="17" dur="1300" fill="hold"/>
                                        <p:tgtEl>
                                          <p:spTgt spid="4"/>
                                        </p:tgtEl>
                                      </p:cBhvr>
                                      <p:by x="800000" y="800000"/>
                                    </p:animScale>
                                  </p:childTnLst>
                                </p:cTn>
                              </p:par>
                              <p:par>
                                <p:cTn id="18" presetID="10" presetClass="exit" presetSubtype="0" fill="hold" nodeType="withEffect">
                                  <p:stCondLst>
                                    <p:cond delay="400"/>
                                  </p:stCondLst>
                                  <p:childTnLst>
                                    <p:animEffect transition="out" filter="fade">
                                      <p:cBhvr>
                                        <p:cTn id="19" dur="900"/>
                                        <p:tgtEl>
                                          <p:spTgt spid="4"/>
                                        </p:tgtEl>
                                      </p:cBhvr>
                                    </p:animEffect>
                                    <p:set>
                                      <p:cBhvr>
                                        <p:cTn id="20" dur="1" fill="hold">
                                          <p:stCondLst>
                                            <p:cond delay="899"/>
                                          </p:stCondLst>
                                        </p:cTn>
                                        <p:tgtEl>
                                          <p:spTgt spid="4"/>
                                        </p:tgtEl>
                                        <p:attrNameLst>
                                          <p:attrName>style.visibility</p:attrName>
                                        </p:attrNameLst>
                                      </p:cBhvr>
                                      <p:to>
                                        <p:strVal val="hidden"/>
                                      </p:to>
                                    </p:set>
                                  </p:childTnLst>
                                </p:cTn>
                              </p:par>
                              <p:par>
                                <p:cTn id="21" presetID="23" presetClass="entr" presetSubtype="36" fill="hold"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strVal val="(6*min(max(#ppt_w*#ppt_h,.3),1)-7.4)/-.7*#ppt_w"/>
                                          </p:val>
                                        </p:tav>
                                        <p:tav tm="100000">
                                          <p:val>
                                            <p:strVal val="#ppt_w"/>
                                          </p:val>
                                        </p:tav>
                                      </p:tavLst>
                                    </p:anim>
                                    <p:anim calcmode="lin" valueType="num">
                                      <p:cBhvr>
                                        <p:cTn id="24" dur="500" fill="hold"/>
                                        <p:tgtEl>
                                          <p:spTgt spid="7"/>
                                        </p:tgtEl>
                                        <p:attrNameLst>
                                          <p:attrName>ppt_h</p:attrName>
                                        </p:attrNameLst>
                                      </p:cBhvr>
                                      <p:tavLst>
                                        <p:tav tm="0">
                                          <p:val>
                                            <p:strVal val="(6*min(max(#ppt_w*#ppt_h,.3),1)-7.4)/-.7*#ppt_h"/>
                                          </p:val>
                                        </p:tav>
                                        <p:tav tm="100000">
                                          <p:val>
                                            <p:strVal val="#ppt_h"/>
                                          </p:val>
                                        </p:tav>
                                      </p:tavLst>
                                    </p:anim>
                                    <p:anim calcmode="lin" valueType="num">
                                      <p:cBhvr>
                                        <p:cTn id="25" dur="500" fill="hold"/>
                                        <p:tgtEl>
                                          <p:spTgt spid="7"/>
                                        </p:tgtEl>
                                        <p:attrNameLst>
                                          <p:attrName>ppt_x</p:attrName>
                                        </p:attrNameLst>
                                      </p:cBhvr>
                                      <p:tavLst>
                                        <p:tav tm="0">
                                          <p:val>
                                            <p:fltVal val="0.5"/>
                                          </p:val>
                                        </p:tav>
                                        <p:tav tm="100000">
                                          <p:val>
                                            <p:strVal val="#ppt_x"/>
                                          </p:val>
                                        </p:tav>
                                      </p:tavLst>
                                    </p:anim>
                                    <p:anim calcmode="lin" valueType="num">
                                      <p:cBhvr>
                                        <p:cTn id="26" dur="500" fill="hold"/>
                                        <p:tgtEl>
                                          <p:spTgt spid="7"/>
                                        </p:tgtEl>
                                        <p:attrNameLst>
                                          <p:attrName>ppt_y</p:attrName>
                                        </p:attrNameLst>
                                      </p:cBhvr>
                                      <p:tavLst>
                                        <p:tav tm="0">
                                          <p:val>
                                            <p:strVal val="1+(6*min(max(#ppt_w*#ppt_h,.3),1)-7.4)/-.7*#ppt_h/2"/>
                                          </p:val>
                                        </p:tav>
                                        <p:tav tm="100000">
                                          <p:val>
                                            <p:strVal val="#ppt_y"/>
                                          </p:val>
                                        </p:tav>
                                      </p:tavLst>
                                    </p:anim>
                                  </p:childTnLst>
                                </p:cTn>
                              </p:par>
                              <p:par>
                                <p:cTn id="27" presetID="10" presetClass="entr" presetSubtype="0" fill="hold" nodeType="withEffect">
                                  <p:stCondLst>
                                    <p:cond delay="1700"/>
                                  </p:stCondLst>
                                  <p:childTnLst>
                                    <p:set>
                                      <p:cBhvr>
                                        <p:cTn id="28" dur="1" fill="hold">
                                          <p:stCondLst>
                                            <p:cond delay="0"/>
                                          </p:stCondLst>
                                        </p:cTn>
                                        <p:tgtEl>
                                          <p:spTgt spid="6"/>
                                        </p:tgtEl>
                                        <p:attrNameLst>
                                          <p:attrName>style.visibility</p:attrName>
                                        </p:attrNameLst>
                                      </p:cBhvr>
                                      <p:to>
                                        <p:strVal val="visible"/>
                                      </p:to>
                                    </p:set>
                                    <p:anim calcmode="lin" valueType="num">
                                      <p:cBhvr>
                                        <p:cTn id="29" dur="250" fill="hold"/>
                                        <p:tgtEl>
                                          <p:spTgt spid="6"/>
                                        </p:tgtEl>
                                        <p:attrNameLst>
                                          <p:attrName>ppt_w</p:attrName>
                                        </p:attrNameLst>
                                      </p:cBhvr>
                                      <p:tavLst>
                                        <p:tav tm="0">
                                          <p:val>
                                            <p:fltVal val="0"/>
                                          </p:val>
                                        </p:tav>
                                        <p:tav tm="100000">
                                          <p:val>
                                            <p:strVal val="#ppt_w"/>
                                          </p:val>
                                        </p:tav>
                                      </p:tavLst>
                                    </p:anim>
                                    <p:anim calcmode="lin" valueType="num">
                                      <p:cBhvr>
                                        <p:cTn id="30" dur="250" fill="hold"/>
                                        <p:tgtEl>
                                          <p:spTgt spid="6"/>
                                        </p:tgtEl>
                                        <p:attrNameLst>
                                          <p:attrName>ppt_h</p:attrName>
                                        </p:attrNameLst>
                                      </p:cBhvr>
                                      <p:tavLst>
                                        <p:tav tm="0">
                                          <p:val>
                                            <p:fltVal val="0"/>
                                          </p:val>
                                        </p:tav>
                                        <p:tav tm="100000">
                                          <p:val>
                                            <p:strVal val="#ppt_h"/>
                                          </p:val>
                                        </p:tav>
                                      </p:tavLst>
                                    </p:anim>
                                    <p:animEffect transition="in" filter="fade">
                                      <p:cBhvr>
                                        <p:cTn id="31" dur="250"/>
                                        <p:tgtEl>
                                          <p:spTgt spid="6"/>
                                        </p:tgtEl>
                                      </p:cBhvr>
                                    </p:animEffect>
                                  </p:childTnLst>
                                </p:cTn>
                              </p:par>
                              <p:par>
                                <p:cTn id="32" presetID="6" presetClass="emph" presetSubtype="0" fill="hold" nodeType="withEffect">
                                  <p:stCondLst>
                                    <p:cond delay="1700"/>
                                  </p:stCondLst>
                                  <p:childTnLst>
                                    <p:animScale>
                                      <p:cBhvr>
                                        <p:cTn id="33" dur="1300" fill="hold"/>
                                        <p:tgtEl>
                                          <p:spTgt spid="6"/>
                                        </p:tgtEl>
                                      </p:cBhvr>
                                      <p:by x="800000" y="800000"/>
                                    </p:animScale>
                                  </p:childTnLst>
                                </p:cTn>
                              </p:par>
                              <p:par>
                                <p:cTn id="34" presetID="10" presetClass="exit" presetSubtype="0" fill="hold" nodeType="withEffect">
                                  <p:stCondLst>
                                    <p:cond delay="1700"/>
                                  </p:stCondLst>
                                  <p:childTnLst>
                                    <p:animEffect transition="out" filter="fade">
                                      <p:cBhvr>
                                        <p:cTn id="35" dur="900"/>
                                        <p:tgtEl>
                                          <p:spTgt spid="6"/>
                                        </p:tgtEl>
                                      </p:cBhvr>
                                    </p:animEffect>
                                    <p:set>
                                      <p:cBhvr>
                                        <p:cTn id="36" dur="1" fill="hold">
                                          <p:stCondLst>
                                            <p:cond delay="899"/>
                                          </p:stCondLst>
                                        </p:cTn>
                                        <p:tgtEl>
                                          <p:spTgt spid="6"/>
                                        </p:tgtEl>
                                        <p:attrNameLst>
                                          <p:attrName>style.visibility</p:attrName>
                                        </p:attrNameLst>
                                      </p:cBhvr>
                                      <p:to>
                                        <p:strVal val="hidden"/>
                                      </p:to>
                                    </p:set>
                                  </p:childTnLst>
                                </p:cTn>
                              </p:par>
                            </p:childTnLst>
                          </p:cTn>
                        </p:par>
                        <p:par>
                          <p:cTn id="37" fill="hold">
                            <p:stCondLst>
                              <p:cond delay="3000"/>
                            </p:stCondLst>
                            <p:childTnLst>
                              <p:par>
                                <p:cTn id="38" presetID="1" presetClass="entr" presetSubtype="0" fill="hold" grpId="0" nodeType="afterEffect">
                                  <p:stCondLst>
                                    <p:cond delay="0"/>
                                  </p:stCondLst>
                                  <p:iterate type="lt">
                                    <p:tmAbs val="100"/>
                                  </p:iterate>
                                  <p:childTnLst>
                                    <p:set>
                                      <p:cBhvr>
                                        <p:cTn id="3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EA4BF4-75BC-4624-89BB-FAAB48F3CA10}"/>
              </a:ext>
            </a:extLst>
          </p:cNvPr>
          <p:cNvSpPr/>
          <p:nvPr/>
        </p:nvSpPr>
        <p:spPr>
          <a:xfrm>
            <a:off x="1686560" y="81280"/>
            <a:ext cx="10297161" cy="4155440"/>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7372C98-851A-4123-B1CC-FAC5AB392443}"/>
              </a:ext>
            </a:extLst>
          </p:cNvPr>
          <p:cNvSpPr/>
          <p:nvPr/>
        </p:nvSpPr>
        <p:spPr>
          <a:xfrm>
            <a:off x="1686560" y="81280"/>
            <a:ext cx="10134600" cy="4308872"/>
          </a:xfrm>
          <a:prstGeom prst="rect">
            <a:avLst/>
          </a:prstGeom>
        </p:spPr>
        <p:txBody>
          <a:bodyPr wrap="square">
            <a:spAutoFit/>
          </a:bodyPr>
          <a:lstStyle/>
          <a:p>
            <a:pPr indent="133350" algn="just">
              <a:spcAft>
                <a:spcPts val="0"/>
              </a:spcAft>
            </a:pPr>
            <a:r>
              <a:rPr lang="en-US"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1. 1938</a:t>
            </a:r>
            <a:r>
              <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年</a:t>
            </a:r>
            <a:r>
              <a:rPr lang="en-US"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5</a:t>
            </a:r>
            <a:r>
              <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月，毛泽东发表著名的《论持久战》，系统阐述了中国共产党关于持久战的战略思想。</a:t>
            </a:r>
          </a:p>
          <a:p>
            <a:pPr indent="133350" algn="just">
              <a:spcAft>
                <a:spcPts val="0"/>
              </a:spcAft>
            </a:pPr>
            <a:r>
              <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在分析了中国实施持久战的外部原因时，毛泽东特别强调了敌强我弱和敌小我大的问题。日本的强，表现在它的军力、经济力和政治组织力；中国的弱同样表现在这些方面。这就决定了中国的抗日战争不能很快取得胜利。日本的小，表现在国度小，其人力、军力、财力、物力均经不起长期战争的消耗。这就决定了中国可以通过持久战而最终打败日本。后来，毛泽东在《抗日游击战争的战略问题》中具体地阐释了实施抗日持久战的方法，提出了游击战争在中国抗战中的战略地位问题，还具体地分析了游击战的战略内容、游击战与正规战的配合、建立抗日根据地、游击战争的战略防御和战略进攻等问题。正是在这样的战略思想指导下，共产党领导的军队在敌后广泛展开游击战争，卓有成效地牵制与消耗日军，在中国抗日战争中发挥了巨大的战略作用。</a:t>
            </a:r>
          </a:p>
          <a:p>
            <a:pPr indent="133350" algn="just">
              <a:spcAft>
                <a:spcPts val="0"/>
              </a:spcAft>
            </a:pPr>
            <a:r>
              <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其次，毛泽东也指出打持久战就是把已经发动的抗战发展为全面的全民族的抗战。关于军队，他特别强调要把政治精神贯注于军队之中，这样才能激发官兵最大限度的抗战热忱，才能极大提高战斗力。关于民众，他提出“战争的伟力之最深厚的根源，存在于民众之中”。事实上，共产党在全部抗日战争期间，一直把“放手发动群众，壮大人民力量”作为自己的抗战路线，人民战争理论的科学性也在抗日战争中得到了广泛印证。</a:t>
            </a:r>
          </a:p>
          <a:p>
            <a:pPr indent="133350" algn="just">
              <a:spcAft>
                <a:spcPts val="0"/>
              </a:spcAft>
            </a:pPr>
            <a:r>
              <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基于以上材料，你认为中共在抗战中的中流砥柱作用，主要得益于军事上的战略战术得当，还是政治上立足于人民群众的方针？</a:t>
            </a:r>
          </a:p>
          <a:p>
            <a:pPr indent="133350" algn="just">
              <a:spcAft>
                <a:spcPts val="0"/>
              </a:spcAft>
            </a:pPr>
            <a:r>
              <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正方：中共在抗战中中流砥柱作用主要得益于领导人军事上战略战术得当</a:t>
            </a:r>
          </a:p>
          <a:p>
            <a:pPr indent="133350" algn="just">
              <a:spcAft>
                <a:spcPts val="0"/>
              </a:spcAft>
            </a:pPr>
            <a:r>
              <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反方：中共在抗战中中流砥柱作用主要得益于政治上立足于人民群众的方针</a:t>
            </a:r>
          </a:p>
          <a:p>
            <a:pPr algn="just">
              <a:spcAft>
                <a:spcPts val="0"/>
              </a:spcAft>
            </a:pPr>
            <a:r>
              <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F78F9A4-B151-46F7-896F-C2AEF1A30D39}"/>
              </a:ext>
            </a:extLst>
          </p:cNvPr>
          <p:cNvSpPr txBox="1"/>
          <p:nvPr/>
        </p:nvSpPr>
        <p:spPr>
          <a:xfrm>
            <a:off x="132080" y="454531"/>
            <a:ext cx="1727200" cy="646331"/>
          </a:xfrm>
          <a:prstGeom prst="rect">
            <a:avLst/>
          </a:prstGeom>
          <a:noFill/>
        </p:spPr>
        <p:txBody>
          <a:bodyPr wrap="square" rtlCol="0">
            <a:spAutoFit/>
          </a:bodyPr>
          <a:lstStyle/>
          <a:p>
            <a:r>
              <a:rPr lang="zh-CN" altLang="en-US" sz="3600" dirty="0">
                <a:solidFill>
                  <a:schemeClr val="bg1"/>
                </a:solidFill>
                <a:latin typeface="华文楷体" panose="02010600040101010101" pitchFamily="2" charset="-122"/>
                <a:ea typeface="华文楷体" panose="02010600040101010101" pitchFamily="2" charset="-122"/>
              </a:rPr>
              <a:t>辩题一</a:t>
            </a:r>
          </a:p>
        </p:txBody>
      </p:sp>
      <p:pic>
        <p:nvPicPr>
          <p:cNvPr id="13" name="图片 12">
            <a:extLst>
              <a:ext uri="{FF2B5EF4-FFF2-40B4-BE49-F238E27FC236}">
                <a16:creationId xmlns:a16="http://schemas.microsoft.com/office/drawing/2014/main" id="{28B23018-0AF0-4053-B220-89277C7DE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79" y="3991878"/>
            <a:ext cx="1651001" cy="2628393"/>
          </a:xfrm>
          <a:prstGeom prst="rect">
            <a:avLst/>
          </a:prstGeom>
          <a:ln>
            <a:noFill/>
          </a:ln>
          <a:effectLst>
            <a:softEdge rad="112500"/>
          </a:effectLst>
        </p:spPr>
      </p:pic>
      <p:graphicFrame>
        <p:nvGraphicFramePr>
          <p:cNvPr id="14" name="表格 13">
            <a:extLst>
              <a:ext uri="{FF2B5EF4-FFF2-40B4-BE49-F238E27FC236}">
                <a16:creationId xmlns:a16="http://schemas.microsoft.com/office/drawing/2014/main" id="{65FBFCC2-C349-4500-BB6B-6334A5668875}"/>
              </a:ext>
            </a:extLst>
          </p:cNvPr>
          <p:cNvGraphicFramePr>
            <a:graphicFrameLocks noGrp="1"/>
          </p:cNvGraphicFramePr>
          <p:nvPr>
            <p:extLst>
              <p:ext uri="{D42A27DB-BD31-4B8C-83A1-F6EECF244321}">
                <p14:modId xmlns:p14="http://schemas.microsoft.com/office/powerpoint/2010/main" val="290227598"/>
              </p:ext>
            </p:extLst>
          </p:nvPr>
        </p:nvGraphicFramePr>
        <p:xfrm>
          <a:off x="2712720" y="5062219"/>
          <a:ext cx="8422642" cy="1107440"/>
        </p:xfrm>
        <a:graphic>
          <a:graphicData uri="http://schemas.openxmlformats.org/drawingml/2006/table">
            <a:tbl>
              <a:tblPr firstRow="1" bandRow="1">
                <a:tableStyleId>{5C22544A-7EE6-4342-B048-85BDC9FD1C3A}</a:tableStyleId>
              </a:tblPr>
              <a:tblGrid>
                <a:gridCol w="1649307">
                  <a:extLst>
                    <a:ext uri="{9D8B030D-6E8A-4147-A177-3AD203B41FA5}">
                      <a16:colId xmlns:a16="http://schemas.microsoft.com/office/drawing/2014/main" val="305343404"/>
                    </a:ext>
                  </a:extLst>
                </a:gridCol>
                <a:gridCol w="1354667">
                  <a:extLst>
                    <a:ext uri="{9D8B030D-6E8A-4147-A177-3AD203B41FA5}">
                      <a16:colId xmlns:a16="http://schemas.microsoft.com/office/drawing/2014/main" val="3751365356"/>
                    </a:ext>
                  </a:extLst>
                </a:gridCol>
                <a:gridCol w="1354667">
                  <a:extLst>
                    <a:ext uri="{9D8B030D-6E8A-4147-A177-3AD203B41FA5}">
                      <a16:colId xmlns:a16="http://schemas.microsoft.com/office/drawing/2014/main" val="3868489033"/>
                    </a:ext>
                  </a:extLst>
                </a:gridCol>
                <a:gridCol w="1354667">
                  <a:extLst>
                    <a:ext uri="{9D8B030D-6E8A-4147-A177-3AD203B41FA5}">
                      <a16:colId xmlns:a16="http://schemas.microsoft.com/office/drawing/2014/main" val="1740018164"/>
                    </a:ext>
                  </a:extLst>
                </a:gridCol>
                <a:gridCol w="1354667">
                  <a:extLst>
                    <a:ext uri="{9D8B030D-6E8A-4147-A177-3AD203B41FA5}">
                      <a16:colId xmlns:a16="http://schemas.microsoft.com/office/drawing/2014/main" val="1416459893"/>
                    </a:ext>
                  </a:extLst>
                </a:gridCol>
                <a:gridCol w="1354667">
                  <a:extLst>
                    <a:ext uri="{9D8B030D-6E8A-4147-A177-3AD203B41FA5}">
                      <a16:colId xmlns:a16="http://schemas.microsoft.com/office/drawing/2014/main" val="3341702525"/>
                    </a:ext>
                  </a:extLst>
                </a:gridCol>
              </a:tblGrid>
              <a:tr h="0">
                <a:tc>
                  <a:txBody>
                    <a:bodyPr/>
                    <a:lstStyle/>
                    <a:p>
                      <a:pPr algn="ctr"/>
                      <a:endParaRPr lang="zh-CN" altLang="en-US" dirty="0">
                        <a:solidFill>
                          <a:schemeClr val="bg1"/>
                        </a:solidFill>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一辩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二辩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三辩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四辩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五辩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71144797"/>
                  </a:ext>
                </a:extLst>
              </a:tr>
              <a:tr h="370840">
                <a:tc>
                  <a:txBody>
                    <a:bodyPr/>
                    <a:lstStyle/>
                    <a:p>
                      <a:pPr algn="ctr"/>
                      <a:r>
                        <a:rPr lang="zh-CN" altLang="en-US" dirty="0">
                          <a:solidFill>
                            <a:schemeClr val="bg1"/>
                          </a:solidFill>
                        </a:rPr>
                        <a:t>正方（第五组）</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文天卓</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熊超</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周开状</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吕卓凡</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严文灿</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05414710"/>
                  </a:ext>
                </a:extLst>
              </a:tr>
              <a:tr h="370840">
                <a:tc>
                  <a:txBody>
                    <a:bodyPr/>
                    <a:lstStyle/>
                    <a:p>
                      <a:pPr algn="ctr"/>
                      <a:r>
                        <a:rPr lang="zh-CN" altLang="en-US" dirty="0">
                          <a:solidFill>
                            <a:schemeClr val="bg1"/>
                          </a:solidFill>
                        </a:rPr>
                        <a:t>反方（第四组）</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张治中</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王希文</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马薪宇</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吴志雄</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陈宇航</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19328227"/>
                  </a:ext>
                </a:extLst>
              </a:tr>
            </a:tbl>
          </a:graphicData>
        </a:graphic>
      </p:graphicFrame>
      <p:pic>
        <p:nvPicPr>
          <p:cNvPr id="16" name="图片 15">
            <a:extLst>
              <a:ext uri="{FF2B5EF4-FFF2-40B4-BE49-F238E27FC236}">
                <a16:creationId xmlns:a16="http://schemas.microsoft.com/office/drawing/2014/main" id="{7801BBCE-B76F-4701-BC57-CA2847D908BA}"/>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54542" y="1363484"/>
            <a:ext cx="1136193" cy="2628393"/>
          </a:xfrm>
          <a:prstGeom prst="rect">
            <a:avLst/>
          </a:prstGeom>
        </p:spPr>
      </p:pic>
    </p:spTree>
    <p:extLst>
      <p:ext uri="{BB962C8B-B14F-4D97-AF65-F5344CB8AC3E}">
        <p14:creationId xmlns:p14="http://schemas.microsoft.com/office/powerpoint/2010/main" val="2452032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7EE2B085-168F-42A3-9CBB-F17DB314E8BC}"/>
              </a:ext>
            </a:extLst>
          </p:cNvPr>
          <p:cNvSpPr/>
          <p:nvPr/>
        </p:nvSpPr>
        <p:spPr>
          <a:xfrm>
            <a:off x="1778000" y="1542454"/>
            <a:ext cx="7691120" cy="4267200"/>
          </a:xfrm>
          <a:prstGeom prst="rect">
            <a:avLst/>
          </a:prstGeom>
          <a:gradFill flip="none" rotWithShape="1">
            <a:gsLst>
              <a:gs pos="42000">
                <a:srgbClr val="FFFFFF">
                  <a:alpha val="21000"/>
                </a:srgbClr>
              </a:gs>
              <a:gs pos="42000">
                <a:srgbClr val="FFFFFF">
                  <a:alpha val="13000"/>
                </a:srgbClr>
              </a:gs>
            </a:gsLst>
            <a:lin ang="4200000" scaled="0"/>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5" name="文本框 4">
            <a:extLst>
              <a:ext uri="{FF2B5EF4-FFF2-40B4-BE49-F238E27FC236}">
                <a16:creationId xmlns:a16="http://schemas.microsoft.com/office/drawing/2014/main" id="{547213C0-E6AD-48C7-9E1C-82B25FEB7FD4}"/>
              </a:ext>
            </a:extLst>
          </p:cNvPr>
          <p:cNvSpPr txBox="1"/>
          <p:nvPr/>
        </p:nvSpPr>
        <p:spPr>
          <a:xfrm>
            <a:off x="2275840" y="1767840"/>
            <a:ext cx="6695440" cy="3816429"/>
          </a:xfrm>
          <a:prstGeom prst="rect">
            <a:avLst/>
          </a:prstGeom>
          <a:noFill/>
        </p:spPr>
        <p:txBody>
          <a:bodyPr wrap="square" rtlCol="0">
            <a:spAutoFit/>
          </a:bodyPr>
          <a:lstStyle/>
          <a:p>
            <a:r>
              <a:rPr lang="en-US" altLang="zh-CN" sz="3200" dirty="0">
                <a:solidFill>
                  <a:schemeClr val="bg1"/>
                </a:solidFill>
              </a:rPr>
              <a:t>1.</a:t>
            </a:r>
            <a:r>
              <a:rPr lang="zh-CN" altLang="zh-CN" sz="3200" dirty="0">
                <a:solidFill>
                  <a:schemeClr val="bg1"/>
                </a:solidFill>
              </a:rPr>
              <a:t>毛泽东在《论持久战》中提出要进行持久战和游击战，且一直奉行小规模游击战的方针，为何在</a:t>
            </a:r>
            <a:r>
              <a:rPr lang="en-US" altLang="zh-CN" sz="3200" dirty="0">
                <a:solidFill>
                  <a:schemeClr val="bg1"/>
                </a:solidFill>
              </a:rPr>
              <a:t>1940</a:t>
            </a:r>
            <a:r>
              <a:rPr lang="zh-CN" altLang="zh-CN" sz="3200" dirty="0">
                <a:solidFill>
                  <a:schemeClr val="bg1"/>
                </a:solidFill>
              </a:rPr>
              <a:t>年时，发动规模如此巨大的大兵团作战呢？</a:t>
            </a:r>
            <a:endParaRPr lang="en-US" altLang="zh-CN" sz="3200" dirty="0">
              <a:solidFill>
                <a:schemeClr val="bg1"/>
              </a:solidFill>
            </a:endParaRPr>
          </a:p>
          <a:p>
            <a:endParaRPr lang="zh-CN" altLang="zh-CN" sz="3200" dirty="0">
              <a:solidFill>
                <a:schemeClr val="bg1"/>
              </a:solidFill>
            </a:endParaRPr>
          </a:p>
          <a:p>
            <a:r>
              <a:rPr lang="en-US" altLang="zh-CN" sz="3200" dirty="0">
                <a:solidFill>
                  <a:schemeClr val="bg1"/>
                </a:solidFill>
              </a:rPr>
              <a:t>2.</a:t>
            </a:r>
            <a:r>
              <a:rPr lang="zh-CN" altLang="zh-CN" sz="3200" dirty="0">
                <a:solidFill>
                  <a:schemeClr val="bg1"/>
                </a:solidFill>
              </a:rPr>
              <a:t>“抗日战争是人民的抗争“，简述人民群众在抗战中的作用。</a:t>
            </a:r>
          </a:p>
          <a:p>
            <a:endParaRPr lang="zh-CN" altLang="en-US" dirty="0">
              <a:solidFill>
                <a:schemeClr val="bg1"/>
              </a:solidFill>
            </a:endParaRPr>
          </a:p>
        </p:txBody>
      </p:sp>
    </p:spTree>
    <p:extLst>
      <p:ext uri="{BB962C8B-B14F-4D97-AF65-F5344CB8AC3E}">
        <p14:creationId xmlns:p14="http://schemas.microsoft.com/office/powerpoint/2010/main" val="50977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EA4BF4-75BC-4624-89BB-FAAB48F3CA10}"/>
              </a:ext>
            </a:extLst>
          </p:cNvPr>
          <p:cNvSpPr/>
          <p:nvPr/>
        </p:nvSpPr>
        <p:spPr>
          <a:xfrm>
            <a:off x="3037840" y="355600"/>
            <a:ext cx="8945880" cy="3251200"/>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7372C98-851A-4123-B1CC-FAC5AB392443}"/>
              </a:ext>
            </a:extLst>
          </p:cNvPr>
          <p:cNvSpPr/>
          <p:nvPr/>
        </p:nvSpPr>
        <p:spPr>
          <a:xfrm>
            <a:off x="3129280" y="454531"/>
            <a:ext cx="8854440" cy="3416320"/>
          </a:xfrm>
          <a:prstGeom prst="rect">
            <a:avLst/>
          </a:prstGeom>
        </p:spPr>
        <p:txBody>
          <a:bodyPr wrap="square">
            <a:spAutoFit/>
          </a:bodyPr>
          <a:lstStyle/>
          <a:p>
            <a:r>
              <a:rPr lang="en-US" altLang="zh-CN" dirty="0">
                <a:solidFill>
                  <a:schemeClr val="bg1"/>
                </a:solidFill>
              </a:rPr>
              <a:t>2.</a:t>
            </a:r>
            <a:r>
              <a:rPr lang="zh-CN" altLang="zh-CN" dirty="0">
                <a:solidFill>
                  <a:schemeClr val="bg1"/>
                </a:solidFill>
              </a:rPr>
              <a:t>抗日战争的胜利是众多因素作用的结果。一部分人认为抗战的胜利主要得益于中共的中流砥柱作用，主要体现在凝聚起全民族力量，坚持全面抗战路线，建立和领导敌后抗日根据地，游击战争的开展等。也有人说抗战的胜利主要得益于当时国际形势的压迫与趋势，此时的德国和意大利法西斯连连战败，日本在国际上陷于孤立无援的境地；中美英军队全面反击，日本海军几乎全军覆没；美国原子弹轰炸日本，苏联出兵对日作战更是加重了对日本的打击。</a:t>
            </a:r>
          </a:p>
          <a:p>
            <a:r>
              <a:rPr lang="zh-CN" altLang="zh-CN" dirty="0">
                <a:solidFill>
                  <a:schemeClr val="bg1"/>
                </a:solidFill>
              </a:rPr>
              <a:t>基于以上材料，你认为究竟是中共的中流砥柱作用为取得抗战最终胜利发挥了更大作用，还是国际形势的压迫与趋势发挥了更大作用？</a:t>
            </a:r>
          </a:p>
          <a:p>
            <a:r>
              <a:rPr lang="zh-CN" altLang="zh-CN" dirty="0">
                <a:solidFill>
                  <a:schemeClr val="bg1"/>
                </a:solidFill>
              </a:rPr>
              <a:t>正方：中共的中流砥柱作用为取得抗战最终胜利发挥了更大作用</a:t>
            </a:r>
          </a:p>
          <a:p>
            <a:r>
              <a:rPr lang="zh-CN" altLang="zh-CN" dirty="0">
                <a:solidFill>
                  <a:schemeClr val="bg1"/>
                </a:solidFill>
              </a:rPr>
              <a:t>反方：国际形势的压迫与趋势为取得抗战最终胜利发挥了更大作用</a:t>
            </a:r>
          </a:p>
          <a:p>
            <a:r>
              <a:rPr lang="en-US" altLang="zh-CN" dirty="0"/>
              <a:t> </a:t>
            </a:r>
            <a:endParaRPr lang="zh-CN" altLang="zh-CN" dirty="0"/>
          </a:p>
          <a:p>
            <a:pPr algn="just">
              <a:spcAft>
                <a:spcPts val="0"/>
              </a:spcAft>
            </a:pPr>
            <a:r>
              <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9039618-740B-4BFC-91A1-4351FF4D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13" y="1696025"/>
            <a:ext cx="2164457" cy="933331"/>
          </a:xfrm>
          <a:prstGeom prst="rect">
            <a:avLst/>
          </a:prstGeom>
          <a:effectLst>
            <a:innerShdw blurRad="63500" dist="50800" dir="13500000">
              <a:prstClr val="black">
                <a:alpha val="50000"/>
              </a:prstClr>
            </a:innerShdw>
          </a:effectLst>
        </p:spPr>
      </p:pic>
      <p:sp>
        <p:nvSpPr>
          <p:cNvPr id="8" name="文本框 7">
            <a:extLst>
              <a:ext uri="{FF2B5EF4-FFF2-40B4-BE49-F238E27FC236}">
                <a16:creationId xmlns:a16="http://schemas.microsoft.com/office/drawing/2014/main" id="{DF78F9A4-B151-46F7-896F-C2AEF1A30D39}"/>
              </a:ext>
            </a:extLst>
          </p:cNvPr>
          <p:cNvSpPr txBox="1"/>
          <p:nvPr/>
        </p:nvSpPr>
        <p:spPr>
          <a:xfrm>
            <a:off x="523240" y="472182"/>
            <a:ext cx="1706880" cy="646331"/>
          </a:xfrm>
          <a:prstGeom prst="rect">
            <a:avLst/>
          </a:prstGeom>
          <a:noFill/>
        </p:spPr>
        <p:txBody>
          <a:bodyPr wrap="square" rtlCol="0">
            <a:spAutoFit/>
          </a:bodyPr>
          <a:lstStyle/>
          <a:p>
            <a:r>
              <a:rPr lang="zh-CN" altLang="en-US" sz="3600" dirty="0">
                <a:solidFill>
                  <a:schemeClr val="bg1"/>
                </a:solidFill>
                <a:latin typeface="华文楷体" panose="02010600040101010101" pitchFamily="2" charset="-122"/>
                <a:ea typeface="华文楷体" panose="02010600040101010101" pitchFamily="2" charset="-122"/>
              </a:rPr>
              <a:t>辩题二</a:t>
            </a:r>
          </a:p>
        </p:txBody>
      </p:sp>
      <p:graphicFrame>
        <p:nvGraphicFramePr>
          <p:cNvPr id="9" name="表格 8">
            <a:extLst>
              <a:ext uri="{FF2B5EF4-FFF2-40B4-BE49-F238E27FC236}">
                <a16:creationId xmlns:a16="http://schemas.microsoft.com/office/drawing/2014/main" id="{C27BEA38-68A6-4F35-AE4D-DD73ECDF03FA}"/>
              </a:ext>
            </a:extLst>
          </p:cNvPr>
          <p:cNvGraphicFramePr>
            <a:graphicFrameLocks noGrp="1"/>
          </p:cNvGraphicFramePr>
          <p:nvPr>
            <p:extLst>
              <p:ext uri="{D42A27DB-BD31-4B8C-83A1-F6EECF244321}">
                <p14:modId xmlns:p14="http://schemas.microsoft.com/office/powerpoint/2010/main" val="2801562879"/>
              </p:ext>
            </p:extLst>
          </p:nvPr>
        </p:nvGraphicFramePr>
        <p:xfrm>
          <a:off x="3606645" y="4800969"/>
          <a:ext cx="8377075" cy="1107440"/>
        </p:xfrm>
        <a:graphic>
          <a:graphicData uri="http://schemas.openxmlformats.org/drawingml/2006/table">
            <a:tbl>
              <a:tblPr firstRow="1" bandRow="1">
                <a:tableStyleId>{5C22544A-7EE6-4342-B048-85BDC9FD1C3A}</a:tableStyleId>
              </a:tblPr>
              <a:tblGrid>
                <a:gridCol w="1603740">
                  <a:extLst>
                    <a:ext uri="{9D8B030D-6E8A-4147-A177-3AD203B41FA5}">
                      <a16:colId xmlns:a16="http://schemas.microsoft.com/office/drawing/2014/main" val="305343404"/>
                    </a:ext>
                  </a:extLst>
                </a:gridCol>
                <a:gridCol w="1354667">
                  <a:extLst>
                    <a:ext uri="{9D8B030D-6E8A-4147-A177-3AD203B41FA5}">
                      <a16:colId xmlns:a16="http://schemas.microsoft.com/office/drawing/2014/main" val="3751365356"/>
                    </a:ext>
                  </a:extLst>
                </a:gridCol>
                <a:gridCol w="1354667">
                  <a:extLst>
                    <a:ext uri="{9D8B030D-6E8A-4147-A177-3AD203B41FA5}">
                      <a16:colId xmlns:a16="http://schemas.microsoft.com/office/drawing/2014/main" val="3868489033"/>
                    </a:ext>
                  </a:extLst>
                </a:gridCol>
                <a:gridCol w="1354667">
                  <a:extLst>
                    <a:ext uri="{9D8B030D-6E8A-4147-A177-3AD203B41FA5}">
                      <a16:colId xmlns:a16="http://schemas.microsoft.com/office/drawing/2014/main" val="1740018164"/>
                    </a:ext>
                  </a:extLst>
                </a:gridCol>
                <a:gridCol w="1354667">
                  <a:extLst>
                    <a:ext uri="{9D8B030D-6E8A-4147-A177-3AD203B41FA5}">
                      <a16:colId xmlns:a16="http://schemas.microsoft.com/office/drawing/2014/main" val="1416459893"/>
                    </a:ext>
                  </a:extLst>
                </a:gridCol>
                <a:gridCol w="1354667">
                  <a:extLst>
                    <a:ext uri="{9D8B030D-6E8A-4147-A177-3AD203B41FA5}">
                      <a16:colId xmlns:a16="http://schemas.microsoft.com/office/drawing/2014/main" val="3341702525"/>
                    </a:ext>
                  </a:extLst>
                </a:gridCol>
              </a:tblGrid>
              <a:tr h="0">
                <a:tc>
                  <a:txBody>
                    <a:bodyPr/>
                    <a:lstStyle/>
                    <a:p>
                      <a:pPr algn="ctr"/>
                      <a:endParaRPr lang="zh-CN" altLang="en-US" dirty="0">
                        <a:solidFill>
                          <a:schemeClr val="bg1"/>
                        </a:solidFill>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一辩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二辩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三辩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四辩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五辩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71144797"/>
                  </a:ext>
                </a:extLst>
              </a:tr>
              <a:tr h="370840">
                <a:tc>
                  <a:txBody>
                    <a:bodyPr/>
                    <a:lstStyle/>
                    <a:p>
                      <a:pPr algn="ctr"/>
                      <a:r>
                        <a:rPr lang="zh-CN" altLang="en-US" dirty="0">
                          <a:solidFill>
                            <a:schemeClr val="bg1"/>
                          </a:solidFill>
                        </a:rPr>
                        <a:t>正方（第一组）</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卢春雷</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周大群</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王卓</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王洁涛</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江迪</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05414710"/>
                  </a:ext>
                </a:extLst>
              </a:tr>
              <a:tr h="370840">
                <a:tc>
                  <a:txBody>
                    <a:bodyPr/>
                    <a:lstStyle/>
                    <a:p>
                      <a:pPr algn="ctr"/>
                      <a:r>
                        <a:rPr lang="zh-CN" altLang="en-US" dirty="0">
                          <a:solidFill>
                            <a:schemeClr val="bg1"/>
                          </a:solidFill>
                        </a:rPr>
                        <a:t>反方（第七组）</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杨祈东</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罗嘉杰</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谢子风</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马世栋</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李灿明</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19328227"/>
                  </a:ext>
                </a:extLst>
              </a:tr>
            </a:tbl>
          </a:graphicData>
        </a:graphic>
      </p:graphicFrame>
      <p:pic>
        <p:nvPicPr>
          <p:cNvPr id="1026" name="Picture 2">
            <a:hlinkClick r:id="rId3"/>
            <a:extLst>
              <a:ext uri="{FF2B5EF4-FFF2-40B4-BE49-F238E27FC236}">
                <a16:creationId xmlns:a16="http://schemas.microsoft.com/office/drawing/2014/main" id="{8EA4068F-A6FF-45D4-A37C-8EAF7D395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45" y="3969782"/>
            <a:ext cx="2992275" cy="1662375"/>
          </a:xfrm>
          <a:prstGeom prst="rect">
            <a:avLst/>
          </a:prstGeom>
          <a:noFill/>
          <a:effectLst>
            <a:reflection blurRad="6350" stA="50000" endA="295" endPos="92000" dist="1016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755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7EE2B085-168F-42A3-9CBB-F17DB314E8BC}"/>
              </a:ext>
            </a:extLst>
          </p:cNvPr>
          <p:cNvSpPr/>
          <p:nvPr/>
        </p:nvSpPr>
        <p:spPr>
          <a:xfrm>
            <a:off x="1371600" y="772160"/>
            <a:ext cx="8534400" cy="5110480"/>
          </a:xfrm>
          <a:prstGeom prst="rect">
            <a:avLst/>
          </a:prstGeom>
          <a:gradFill flip="none" rotWithShape="1">
            <a:gsLst>
              <a:gs pos="42000">
                <a:srgbClr val="FFFFFF">
                  <a:alpha val="21000"/>
                </a:srgbClr>
              </a:gs>
              <a:gs pos="42000">
                <a:srgbClr val="FFFFFF">
                  <a:alpha val="13000"/>
                </a:srgbClr>
              </a:gs>
            </a:gsLst>
            <a:lin ang="4200000" scaled="0"/>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5" name="文本框 4">
            <a:extLst>
              <a:ext uri="{FF2B5EF4-FFF2-40B4-BE49-F238E27FC236}">
                <a16:creationId xmlns:a16="http://schemas.microsoft.com/office/drawing/2014/main" id="{547213C0-E6AD-48C7-9E1C-82B25FEB7FD4}"/>
              </a:ext>
            </a:extLst>
          </p:cNvPr>
          <p:cNvSpPr txBox="1"/>
          <p:nvPr/>
        </p:nvSpPr>
        <p:spPr>
          <a:xfrm>
            <a:off x="1960880" y="1148080"/>
            <a:ext cx="6695440" cy="4247317"/>
          </a:xfrm>
          <a:prstGeom prst="rect">
            <a:avLst/>
          </a:prstGeom>
          <a:noFill/>
        </p:spPr>
        <p:txBody>
          <a:bodyPr wrap="square" rtlCol="0">
            <a:spAutoFit/>
          </a:bodyPr>
          <a:lstStyle/>
          <a:p>
            <a:r>
              <a:rPr lang="en-US" altLang="zh-CN" sz="3600" dirty="0">
                <a:solidFill>
                  <a:schemeClr val="bg1"/>
                </a:solidFill>
              </a:rPr>
              <a:t>1.</a:t>
            </a:r>
            <a:r>
              <a:rPr lang="zh-CN" altLang="zh-CN" sz="3600" dirty="0">
                <a:solidFill>
                  <a:schemeClr val="bg1"/>
                </a:solidFill>
              </a:rPr>
              <a:t>总结一下中国共产党在抗战中发挥重大作用的历史节点</a:t>
            </a:r>
            <a:endParaRPr lang="en-US" altLang="zh-CN" sz="3600" dirty="0">
              <a:solidFill>
                <a:schemeClr val="bg1"/>
              </a:solidFill>
            </a:endParaRPr>
          </a:p>
          <a:p>
            <a:endParaRPr lang="zh-CN" altLang="zh-CN" sz="3600" dirty="0">
              <a:solidFill>
                <a:schemeClr val="bg1"/>
              </a:solidFill>
            </a:endParaRPr>
          </a:p>
          <a:p>
            <a:r>
              <a:rPr lang="en-US" altLang="zh-CN" sz="3600" dirty="0">
                <a:solidFill>
                  <a:schemeClr val="bg1"/>
                </a:solidFill>
              </a:rPr>
              <a:t>2.</a:t>
            </a:r>
            <a:r>
              <a:rPr lang="zh-CN" altLang="zh-CN" sz="3600" dirty="0">
                <a:solidFill>
                  <a:schemeClr val="bg1"/>
                </a:solidFill>
              </a:rPr>
              <a:t>在中国战场，除了国际势力、中国共产党，还有国民党的参与。请分析国民党在抗日战争中的作用和影响。</a:t>
            </a:r>
          </a:p>
          <a:p>
            <a:endParaRPr lang="zh-CN" altLang="en-US" dirty="0">
              <a:solidFill>
                <a:schemeClr val="bg1"/>
              </a:solidFill>
            </a:endParaRPr>
          </a:p>
        </p:txBody>
      </p:sp>
    </p:spTree>
    <p:extLst>
      <p:ext uri="{BB962C8B-B14F-4D97-AF65-F5344CB8AC3E}">
        <p14:creationId xmlns:p14="http://schemas.microsoft.com/office/powerpoint/2010/main" val="384451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AEA4BF4-75BC-4624-89BB-FAAB48F3CA10}"/>
              </a:ext>
            </a:extLst>
          </p:cNvPr>
          <p:cNvSpPr/>
          <p:nvPr/>
        </p:nvSpPr>
        <p:spPr>
          <a:xfrm>
            <a:off x="3708400" y="355599"/>
            <a:ext cx="8275320" cy="3585779"/>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7372C98-851A-4123-B1CC-FAC5AB392443}"/>
              </a:ext>
            </a:extLst>
          </p:cNvPr>
          <p:cNvSpPr/>
          <p:nvPr/>
        </p:nvSpPr>
        <p:spPr>
          <a:xfrm>
            <a:off x="3855718" y="454531"/>
            <a:ext cx="8128002" cy="3693319"/>
          </a:xfrm>
          <a:prstGeom prst="rect">
            <a:avLst/>
          </a:prstGeom>
        </p:spPr>
        <p:txBody>
          <a:bodyPr wrap="square">
            <a:spAutoFit/>
          </a:bodyPr>
          <a:lstStyle/>
          <a:p>
            <a:r>
              <a:rPr lang="en-US" altLang="zh-CN" dirty="0">
                <a:solidFill>
                  <a:schemeClr val="bg1"/>
                </a:solidFill>
              </a:rPr>
              <a:t>1940</a:t>
            </a:r>
            <a:r>
              <a:rPr lang="zh-CN" altLang="zh-CN" dirty="0">
                <a:solidFill>
                  <a:schemeClr val="bg1"/>
                </a:solidFill>
              </a:rPr>
              <a:t>年是抗战以来极其灰暗的一年，这一年国际反法西斯势力猖獗，日本为南下调整政策，在敌后还扶植伪政权，对根据地不断围剿，对蒋介石实行诱降与打压结合的方针，敌后抗日根据地日益缩小，人民对抗日信心蒙上了阴影。基于此时的国内政治，军事形势，为了鼓舞中国人民的抗战信心，百团大战的发动似乎迫在眉睫，然而百团大战也是中共党史上争议最多的历史事件之一，争议最多的便是：百团大战缺乏充分准备，过早的暴露了八路军实力，遭到了日军疯狂报复和国民党对八路军及抗日根据地的警觉，致使华北抗日根据地遭到抗日以来最为严重的困难。彭德怀元帅也反思：“过早举行了那次战役。稍晚发动这一战役，可能更为有利。”</a:t>
            </a:r>
          </a:p>
          <a:p>
            <a:r>
              <a:rPr lang="zh-CN" altLang="zh-CN" dirty="0">
                <a:solidFill>
                  <a:schemeClr val="bg1"/>
                </a:solidFill>
              </a:rPr>
              <a:t>基于以上材料，请探讨百团大战的时机是否足够恰当。</a:t>
            </a:r>
          </a:p>
          <a:p>
            <a:r>
              <a:rPr lang="zh-CN" altLang="zh-CN" dirty="0">
                <a:solidFill>
                  <a:schemeClr val="bg1"/>
                </a:solidFill>
              </a:rPr>
              <a:t>正方：百团大战的发动迫在眉睫</a:t>
            </a:r>
          </a:p>
          <a:p>
            <a:r>
              <a:rPr lang="zh-CN" altLang="zh-CN" dirty="0">
                <a:solidFill>
                  <a:schemeClr val="bg1"/>
                </a:solidFill>
              </a:rPr>
              <a:t>反方：百团大战发动的时机过早</a:t>
            </a:r>
          </a:p>
          <a:p>
            <a:pPr algn="just">
              <a:spcAft>
                <a:spcPts val="0"/>
              </a:spcAft>
            </a:pPr>
            <a:r>
              <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 </a:t>
            </a:r>
            <a:endParaRPr lang="zh-CN"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F78F9A4-B151-46F7-896F-C2AEF1A30D39}"/>
              </a:ext>
            </a:extLst>
          </p:cNvPr>
          <p:cNvSpPr txBox="1"/>
          <p:nvPr/>
        </p:nvSpPr>
        <p:spPr>
          <a:xfrm>
            <a:off x="523240" y="472182"/>
            <a:ext cx="1706880" cy="646331"/>
          </a:xfrm>
          <a:prstGeom prst="rect">
            <a:avLst/>
          </a:prstGeom>
          <a:noFill/>
        </p:spPr>
        <p:txBody>
          <a:bodyPr wrap="square" rtlCol="0">
            <a:spAutoFit/>
          </a:bodyPr>
          <a:lstStyle/>
          <a:p>
            <a:r>
              <a:rPr lang="zh-CN" altLang="en-US" sz="3600" dirty="0">
                <a:solidFill>
                  <a:schemeClr val="bg1"/>
                </a:solidFill>
                <a:latin typeface="华文楷体" panose="02010600040101010101" pitchFamily="2" charset="-122"/>
                <a:ea typeface="华文楷体" panose="02010600040101010101" pitchFamily="2" charset="-122"/>
              </a:rPr>
              <a:t>辩题三</a:t>
            </a:r>
          </a:p>
        </p:txBody>
      </p:sp>
      <p:graphicFrame>
        <p:nvGraphicFramePr>
          <p:cNvPr id="9" name="表格 8">
            <a:extLst>
              <a:ext uri="{FF2B5EF4-FFF2-40B4-BE49-F238E27FC236}">
                <a16:creationId xmlns:a16="http://schemas.microsoft.com/office/drawing/2014/main" id="{397DCD90-0C93-47D2-80D7-A8491E02380E}"/>
              </a:ext>
            </a:extLst>
          </p:cNvPr>
          <p:cNvGraphicFramePr>
            <a:graphicFrameLocks noGrp="1"/>
          </p:cNvGraphicFramePr>
          <p:nvPr>
            <p:extLst>
              <p:ext uri="{D42A27DB-BD31-4B8C-83A1-F6EECF244321}">
                <p14:modId xmlns:p14="http://schemas.microsoft.com/office/powerpoint/2010/main" val="66994068"/>
              </p:ext>
            </p:extLst>
          </p:nvPr>
        </p:nvGraphicFramePr>
        <p:xfrm>
          <a:off x="3810000" y="4923352"/>
          <a:ext cx="8275320" cy="110744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305343404"/>
                    </a:ext>
                  </a:extLst>
                </a:gridCol>
                <a:gridCol w="1271692">
                  <a:extLst>
                    <a:ext uri="{9D8B030D-6E8A-4147-A177-3AD203B41FA5}">
                      <a16:colId xmlns:a16="http://schemas.microsoft.com/office/drawing/2014/main" val="3751365356"/>
                    </a:ext>
                  </a:extLst>
                </a:gridCol>
                <a:gridCol w="1354667">
                  <a:extLst>
                    <a:ext uri="{9D8B030D-6E8A-4147-A177-3AD203B41FA5}">
                      <a16:colId xmlns:a16="http://schemas.microsoft.com/office/drawing/2014/main" val="3868489033"/>
                    </a:ext>
                  </a:extLst>
                </a:gridCol>
                <a:gridCol w="1354667">
                  <a:extLst>
                    <a:ext uri="{9D8B030D-6E8A-4147-A177-3AD203B41FA5}">
                      <a16:colId xmlns:a16="http://schemas.microsoft.com/office/drawing/2014/main" val="1740018164"/>
                    </a:ext>
                  </a:extLst>
                </a:gridCol>
                <a:gridCol w="1354667">
                  <a:extLst>
                    <a:ext uri="{9D8B030D-6E8A-4147-A177-3AD203B41FA5}">
                      <a16:colId xmlns:a16="http://schemas.microsoft.com/office/drawing/2014/main" val="1416459893"/>
                    </a:ext>
                  </a:extLst>
                </a:gridCol>
                <a:gridCol w="1354667">
                  <a:extLst>
                    <a:ext uri="{9D8B030D-6E8A-4147-A177-3AD203B41FA5}">
                      <a16:colId xmlns:a16="http://schemas.microsoft.com/office/drawing/2014/main" val="3341702525"/>
                    </a:ext>
                  </a:extLst>
                </a:gridCol>
              </a:tblGrid>
              <a:tr h="0">
                <a:tc>
                  <a:txBody>
                    <a:bodyPr/>
                    <a:lstStyle/>
                    <a:p>
                      <a:pPr algn="ctr"/>
                      <a:endParaRPr lang="zh-CN" altLang="en-US" dirty="0">
                        <a:solidFill>
                          <a:schemeClr val="bg1"/>
                        </a:solidFill>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一辩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二辩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三辩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四辩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rPr>
                        <a:t>五辩</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71144797"/>
                  </a:ext>
                </a:extLst>
              </a:tr>
              <a:tr h="370840">
                <a:tc>
                  <a:txBody>
                    <a:bodyPr/>
                    <a:lstStyle/>
                    <a:p>
                      <a:pPr algn="ctr"/>
                      <a:r>
                        <a:rPr lang="zh-CN" altLang="en-US" dirty="0">
                          <a:solidFill>
                            <a:schemeClr val="bg1"/>
                          </a:solidFill>
                        </a:rPr>
                        <a:t>正方（第六组）</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张志杰</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肖海斌</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孙垚</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邓宏坤</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张格</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05414710"/>
                  </a:ext>
                </a:extLst>
              </a:tr>
              <a:tr h="370840">
                <a:tc>
                  <a:txBody>
                    <a:bodyPr/>
                    <a:lstStyle/>
                    <a:p>
                      <a:pPr algn="ctr"/>
                      <a:r>
                        <a:rPr lang="zh-CN" altLang="en-US" dirty="0">
                          <a:solidFill>
                            <a:schemeClr val="bg1"/>
                          </a:solidFill>
                        </a:rPr>
                        <a:t>反方（第二组）</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祝国嘉</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任鹏翔</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李心语</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舒高塬</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tc>
                  <a:txBody>
                    <a:bodyPr/>
                    <a:lstStyle/>
                    <a:p>
                      <a:pPr algn="ctr"/>
                      <a:r>
                        <a:rPr lang="zh-CN" altLang="en-US" dirty="0">
                          <a:solidFill>
                            <a:schemeClr val="bg1"/>
                          </a:solidFill>
                        </a:rPr>
                        <a:t>程鹏</a:t>
                      </a:r>
                      <a:endParaRPr lang="zh-CN" altLang="en-US" dirty="0"/>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19328227"/>
                  </a:ext>
                </a:extLst>
              </a:tr>
            </a:tbl>
          </a:graphicData>
        </a:graphic>
      </p:graphicFrame>
      <p:pic>
        <p:nvPicPr>
          <p:cNvPr id="5" name="图片 4">
            <a:extLst>
              <a:ext uri="{FF2B5EF4-FFF2-40B4-BE49-F238E27FC236}">
                <a16:creationId xmlns:a16="http://schemas.microsoft.com/office/drawing/2014/main" id="{68E7C06A-DCFA-4D75-980C-4C42F261E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41" y="1583044"/>
            <a:ext cx="3279578" cy="1929163"/>
          </a:xfrm>
          <a:prstGeom prst="rect">
            <a:avLst/>
          </a:prstGeom>
          <a:effectLst>
            <a:softEdge rad="127000"/>
          </a:effectLst>
        </p:spPr>
      </p:pic>
      <p:pic>
        <p:nvPicPr>
          <p:cNvPr id="11" name="图片 10">
            <a:extLst>
              <a:ext uri="{FF2B5EF4-FFF2-40B4-BE49-F238E27FC236}">
                <a16:creationId xmlns:a16="http://schemas.microsoft.com/office/drawing/2014/main" id="{7F5EB288-CA20-4F75-9B1B-36F919789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 y="4096145"/>
            <a:ext cx="4262120" cy="2761855"/>
          </a:xfrm>
          <a:prstGeom prst="rect">
            <a:avLst/>
          </a:prstGeom>
        </p:spPr>
      </p:pic>
    </p:spTree>
    <p:extLst>
      <p:ext uri="{BB962C8B-B14F-4D97-AF65-F5344CB8AC3E}">
        <p14:creationId xmlns:p14="http://schemas.microsoft.com/office/powerpoint/2010/main" val="679587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E712CC6-28BD-4245-AB4D-CA8C57D5BA8F}"/>
              </a:ext>
            </a:extLst>
          </p:cNvPr>
          <p:cNvSpPr/>
          <p:nvPr/>
        </p:nvSpPr>
        <p:spPr>
          <a:xfrm>
            <a:off x="3281680" y="2690854"/>
            <a:ext cx="5150624" cy="998696"/>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4B975E1-7DC2-4FB1-B11B-2ED90C38CD44}"/>
              </a:ext>
            </a:extLst>
          </p:cNvPr>
          <p:cNvSpPr txBox="1"/>
          <p:nvPr/>
        </p:nvSpPr>
        <p:spPr>
          <a:xfrm>
            <a:off x="3647440" y="3005536"/>
            <a:ext cx="4693920" cy="369332"/>
          </a:xfrm>
          <a:prstGeom prst="rect">
            <a:avLst/>
          </a:prstGeom>
          <a:noFill/>
        </p:spPr>
        <p:txBody>
          <a:bodyPr wrap="square" rtlCol="0">
            <a:spAutoFit/>
          </a:bodyPr>
          <a:lstStyle/>
          <a:p>
            <a:r>
              <a:rPr lang="zh-CN" altLang="en-US" dirty="0">
                <a:solidFill>
                  <a:schemeClr val="bg1"/>
                </a:solidFill>
                <a:latin typeface="华文中宋" panose="02010600040101010101" pitchFamily="2" charset="-122"/>
                <a:ea typeface="华文中宋" panose="02010600040101010101" pitchFamily="2" charset="-122"/>
              </a:rPr>
              <a:t>日本帝国主义侵华的开端</a:t>
            </a:r>
            <a:r>
              <a:rPr lang="en-US" altLang="zh-CN" dirty="0">
                <a:solidFill>
                  <a:schemeClr val="bg1"/>
                </a:solidFill>
                <a:latin typeface="华文中宋" panose="02010600040101010101" pitchFamily="2" charset="-122"/>
                <a:ea typeface="华文中宋" panose="02010600040101010101" pitchFamily="2" charset="-122"/>
              </a:rPr>
              <a:t>——</a:t>
            </a:r>
            <a:r>
              <a:rPr lang="zh-CN" altLang="en-US" dirty="0">
                <a:solidFill>
                  <a:schemeClr val="bg1"/>
                </a:solidFill>
                <a:latin typeface="华文中宋" panose="02010600040101010101" pitchFamily="2" charset="-122"/>
                <a:ea typeface="华文中宋" panose="02010600040101010101" pitchFamily="2" charset="-122"/>
              </a:rPr>
              <a:t>九一八事变</a:t>
            </a:r>
          </a:p>
        </p:txBody>
      </p:sp>
      <p:pic>
        <p:nvPicPr>
          <p:cNvPr id="14" name="图片 13">
            <a:extLst>
              <a:ext uri="{FF2B5EF4-FFF2-40B4-BE49-F238E27FC236}">
                <a16:creationId xmlns:a16="http://schemas.microsoft.com/office/drawing/2014/main" id="{9DA97C49-87F5-4B57-AE24-4A6428CBF7F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6000" contrast="29000"/>
                    </a14:imgEffect>
                  </a14:imgLayer>
                </a14:imgProps>
              </a:ext>
              <a:ext uri="{28A0092B-C50C-407E-A947-70E740481C1C}">
                <a14:useLocalDpi xmlns:a14="http://schemas.microsoft.com/office/drawing/2010/main" val="0"/>
              </a:ext>
            </a:extLst>
          </a:blip>
          <a:srcRect/>
          <a:stretch/>
        </p:blipFill>
        <p:spPr>
          <a:xfrm>
            <a:off x="6761480" y="4527114"/>
            <a:ext cx="5257800" cy="25241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84150" dist="241300" dir="11520000" sx="110000" sy="110000" algn="ctr">
              <a:srgbClr val="000000">
                <a:alpha val="18000"/>
              </a:srgbClr>
            </a:outerShdw>
            <a:softEdge rad="190500"/>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6" name="图片 15">
            <a:extLst>
              <a:ext uri="{FF2B5EF4-FFF2-40B4-BE49-F238E27FC236}">
                <a16:creationId xmlns:a16="http://schemas.microsoft.com/office/drawing/2014/main" id="{60BAE1E5-98DB-46F4-9E00-A39EED663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59" y="-179982"/>
            <a:ext cx="4658997" cy="2804716"/>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55996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7EE2B085-168F-42A3-9CBB-F17DB314E8BC}"/>
              </a:ext>
            </a:extLst>
          </p:cNvPr>
          <p:cNvSpPr/>
          <p:nvPr/>
        </p:nvSpPr>
        <p:spPr>
          <a:xfrm>
            <a:off x="1960880" y="772160"/>
            <a:ext cx="7833360" cy="5177234"/>
          </a:xfrm>
          <a:prstGeom prst="rect">
            <a:avLst/>
          </a:prstGeom>
          <a:gradFill flip="none" rotWithShape="1">
            <a:gsLst>
              <a:gs pos="42000">
                <a:srgbClr val="FFFFFF">
                  <a:alpha val="21000"/>
                </a:srgbClr>
              </a:gs>
              <a:gs pos="42000">
                <a:srgbClr val="FFFFFF">
                  <a:alpha val="13000"/>
                </a:srgbClr>
              </a:gs>
            </a:gsLst>
            <a:lin ang="4200000" scaled="0"/>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p>
        </p:txBody>
      </p:sp>
      <p:sp>
        <p:nvSpPr>
          <p:cNvPr id="5" name="文本框 4">
            <a:extLst>
              <a:ext uri="{FF2B5EF4-FFF2-40B4-BE49-F238E27FC236}">
                <a16:creationId xmlns:a16="http://schemas.microsoft.com/office/drawing/2014/main" id="{547213C0-E6AD-48C7-9E1C-82B25FEB7FD4}"/>
              </a:ext>
            </a:extLst>
          </p:cNvPr>
          <p:cNvSpPr txBox="1"/>
          <p:nvPr/>
        </p:nvSpPr>
        <p:spPr>
          <a:xfrm>
            <a:off x="2529840" y="1148080"/>
            <a:ext cx="6695440" cy="4801314"/>
          </a:xfrm>
          <a:prstGeom prst="rect">
            <a:avLst/>
          </a:prstGeom>
          <a:noFill/>
        </p:spPr>
        <p:txBody>
          <a:bodyPr wrap="square" rtlCol="0">
            <a:spAutoFit/>
          </a:bodyPr>
          <a:lstStyle/>
          <a:p>
            <a:r>
              <a:rPr lang="en-US" altLang="zh-CN" sz="3200" dirty="0">
                <a:solidFill>
                  <a:schemeClr val="bg1"/>
                </a:solidFill>
              </a:rPr>
              <a:t>1.</a:t>
            </a:r>
            <a:r>
              <a:rPr lang="zh-CN" altLang="zh-CN" sz="3200" dirty="0">
                <a:solidFill>
                  <a:schemeClr val="bg1"/>
                </a:solidFill>
              </a:rPr>
              <a:t>百团大战对鼓舞全国人民抗日，推进抗日战争的结束都起到了至关重要的作用。但是为什么百团大战的总指挥彭德怀在战役结束之后还遭到了批判呢</a:t>
            </a:r>
          </a:p>
          <a:p>
            <a:r>
              <a:rPr lang="en-US" altLang="zh-CN" sz="3200" dirty="0">
                <a:solidFill>
                  <a:schemeClr val="bg1"/>
                </a:solidFill>
              </a:rPr>
              <a:t>2.</a:t>
            </a:r>
            <a:r>
              <a:rPr lang="zh-CN" altLang="zh-CN" sz="3200" dirty="0">
                <a:solidFill>
                  <a:schemeClr val="bg1"/>
                </a:solidFill>
              </a:rPr>
              <a:t>对反方的提问：基于对百团大战发动时机过早的判断，此后共产党是如何应对其后果，并掌握战局主动权，巩固和扩大战果的？</a:t>
            </a:r>
          </a:p>
          <a:p>
            <a:endParaRPr lang="zh-CN" altLang="en-US" dirty="0">
              <a:solidFill>
                <a:schemeClr val="bg1"/>
              </a:solidFill>
            </a:endParaRPr>
          </a:p>
        </p:txBody>
      </p:sp>
    </p:spTree>
    <p:extLst>
      <p:ext uri="{BB962C8B-B14F-4D97-AF65-F5344CB8AC3E}">
        <p14:creationId xmlns:p14="http://schemas.microsoft.com/office/powerpoint/2010/main" val="245255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aintStrokes/>
                    </a14:imgEffect>
                  </a14:imgLayer>
                </a14:imgProps>
              </a:ext>
            </a:extLst>
          </a:blip>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7D0E766-2831-43CB-A93F-43CC1CE8C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640" y="0"/>
            <a:ext cx="7559040" cy="4499428"/>
          </a:xfrm>
          <a:prstGeom prst="rect">
            <a:avLst/>
          </a:prstGeom>
          <a:solidFill>
            <a:schemeClr val="tx1"/>
          </a:solidFill>
        </p:spPr>
      </p:pic>
      <p:sp>
        <p:nvSpPr>
          <p:cNvPr id="6" name="矩形 5">
            <a:extLst>
              <a:ext uri="{FF2B5EF4-FFF2-40B4-BE49-F238E27FC236}">
                <a16:creationId xmlns:a16="http://schemas.microsoft.com/office/drawing/2014/main" id="{0C527A38-E963-4A76-AFBE-43D7D4A618B8}"/>
              </a:ext>
            </a:extLst>
          </p:cNvPr>
          <p:cNvSpPr/>
          <p:nvPr/>
        </p:nvSpPr>
        <p:spPr>
          <a:xfrm>
            <a:off x="252080" y="1964502"/>
            <a:ext cx="3657104" cy="4534276"/>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3F087FB-9D09-41EE-9B75-4ED31F4E92E2}"/>
              </a:ext>
            </a:extLst>
          </p:cNvPr>
          <p:cNvSpPr txBox="1"/>
          <p:nvPr/>
        </p:nvSpPr>
        <p:spPr>
          <a:xfrm>
            <a:off x="622672" y="2200314"/>
            <a:ext cx="2915920" cy="4124206"/>
          </a:xfrm>
          <a:prstGeom prst="rect">
            <a:avLst/>
          </a:prstGeom>
          <a:noFill/>
        </p:spPr>
        <p:txBody>
          <a:bodyPr wrap="square" rtlCol="0">
            <a:spAutoFit/>
          </a:bodyPr>
          <a:lstStyle/>
          <a:p>
            <a:r>
              <a:rPr lang="zh-CN" altLang="en-US" sz="2800" dirty="0">
                <a:solidFill>
                  <a:schemeClr val="bg1"/>
                </a:solidFill>
                <a:latin typeface="华文楷体" panose="02010600040101010101" pitchFamily="2" charset="-122"/>
                <a:ea typeface="华文楷体" panose="02010600040101010101" pitchFamily="2" charset="-122"/>
              </a:rPr>
              <a:t>蓄谋，狼子野心</a:t>
            </a:r>
            <a:endParaRPr lang="en-US" altLang="zh-CN" sz="2800" dirty="0">
              <a:solidFill>
                <a:schemeClr val="bg1"/>
              </a:solidFill>
              <a:latin typeface="华文楷体" panose="02010600040101010101" pitchFamily="2" charset="-122"/>
              <a:ea typeface="华文楷体" panose="02010600040101010101" pitchFamily="2" charset="-122"/>
            </a:endParaRPr>
          </a:p>
          <a:p>
            <a:r>
              <a:rPr lang="zh-CN" altLang="zh-CN" sz="2400" dirty="0">
                <a:solidFill>
                  <a:schemeClr val="bg1"/>
                </a:solidFill>
                <a:latin typeface="华文中宋" panose="02010600040101010101" pitchFamily="2" charset="-122"/>
                <a:ea typeface="华文中宋" panose="02010600040101010101" pitchFamily="2" charset="-122"/>
              </a:rPr>
              <a:t>东方会议：</a:t>
            </a:r>
            <a:r>
              <a:rPr lang="en-US" altLang="zh-CN" sz="2400" dirty="0">
                <a:solidFill>
                  <a:schemeClr val="bg1"/>
                </a:solidFill>
                <a:latin typeface="华文中宋" panose="02010600040101010101" pitchFamily="2" charset="-122"/>
                <a:ea typeface="华文中宋" panose="02010600040101010101" pitchFamily="2" charset="-122"/>
              </a:rPr>
              <a:t>1927</a:t>
            </a:r>
            <a:r>
              <a:rPr lang="zh-CN" altLang="zh-CN" sz="2400" dirty="0">
                <a:solidFill>
                  <a:schemeClr val="bg1"/>
                </a:solidFill>
                <a:latin typeface="华文中宋" panose="02010600040101010101" pitchFamily="2" charset="-122"/>
                <a:ea typeface="华文中宋" panose="02010600040101010101" pitchFamily="2" charset="-122"/>
              </a:rPr>
              <a:t>年，日本首相田中义一主持制定侵华总方针。</a:t>
            </a:r>
            <a:endParaRPr lang="en-US" altLang="zh-CN" sz="2400" dirty="0">
              <a:solidFill>
                <a:schemeClr val="bg1"/>
              </a:solidFill>
              <a:latin typeface="华文中宋" panose="02010600040101010101" pitchFamily="2" charset="-122"/>
              <a:ea typeface="华文中宋" panose="02010600040101010101" pitchFamily="2" charset="-122"/>
            </a:endParaRPr>
          </a:p>
          <a:p>
            <a:r>
              <a:rPr lang="zh-CN" altLang="zh-CN" sz="2400" dirty="0">
                <a:solidFill>
                  <a:schemeClr val="bg1"/>
                </a:solidFill>
                <a:latin typeface="华文中宋" panose="02010600040101010101" pitchFamily="2" charset="-122"/>
                <a:ea typeface="华文中宋" panose="02010600040101010101" pitchFamily="2" charset="-122"/>
              </a:rPr>
              <a:t>经济危机：</a:t>
            </a:r>
            <a:r>
              <a:rPr lang="en-US" altLang="zh-CN" sz="2400" dirty="0">
                <a:solidFill>
                  <a:schemeClr val="bg1"/>
                </a:solidFill>
                <a:latin typeface="华文中宋" panose="02010600040101010101" pitchFamily="2" charset="-122"/>
                <a:ea typeface="华文中宋" panose="02010600040101010101" pitchFamily="2" charset="-122"/>
              </a:rPr>
              <a:t>1929</a:t>
            </a:r>
            <a:r>
              <a:rPr lang="zh-CN" altLang="zh-CN" sz="2400" dirty="0">
                <a:solidFill>
                  <a:schemeClr val="bg1"/>
                </a:solidFill>
                <a:latin typeface="华文中宋" panose="02010600040101010101" pitchFamily="2" charset="-122"/>
                <a:ea typeface="华文中宋" panose="02010600040101010101" pitchFamily="2" charset="-122"/>
              </a:rPr>
              <a:t>年，日本为缓和矛盾、摆脱困境，急于侵华。</a:t>
            </a:r>
          </a:p>
          <a:p>
            <a:endParaRPr lang="zh-CN" altLang="zh-CN" sz="2400" dirty="0">
              <a:solidFill>
                <a:schemeClr val="bg1"/>
              </a:solidFill>
            </a:endParaRPr>
          </a:p>
          <a:p>
            <a:endParaRPr lang="zh-CN" altLang="en-US" dirty="0">
              <a:solidFill>
                <a:schemeClr val="bg1"/>
              </a:solidFill>
            </a:endParaRPr>
          </a:p>
        </p:txBody>
      </p:sp>
      <p:sp>
        <p:nvSpPr>
          <p:cNvPr id="9" name="矩形 8">
            <a:extLst>
              <a:ext uri="{FF2B5EF4-FFF2-40B4-BE49-F238E27FC236}">
                <a16:creationId xmlns:a16="http://schemas.microsoft.com/office/drawing/2014/main" id="{673764D8-B0E5-48FE-87D6-8DE6A2D43322}"/>
              </a:ext>
            </a:extLst>
          </p:cNvPr>
          <p:cNvSpPr/>
          <p:nvPr/>
        </p:nvSpPr>
        <p:spPr>
          <a:xfrm>
            <a:off x="10448131" y="6318170"/>
            <a:ext cx="1723549" cy="461665"/>
          </a:xfrm>
          <a:prstGeom prst="rect">
            <a:avLst/>
          </a:prstGeom>
        </p:spPr>
        <p:txBody>
          <a:bodyPr wrap="none">
            <a:spAutoFit/>
          </a:bodyPr>
          <a:lstStyle/>
          <a:p>
            <a:r>
              <a:rPr lang="zh-CN" altLang="zh-CN" sz="2400" dirty="0">
                <a:solidFill>
                  <a:schemeClr val="bg1"/>
                </a:solidFill>
                <a:latin typeface="李旭科毛笔行书" panose="02010600030101010101" charset="-122"/>
                <a:ea typeface="李旭科毛笔行书" panose="02010600030101010101" charset="-122"/>
              </a:rPr>
              <a:t>九一八事变</a:t>
            </a:r>
            <a:endParaRPr lang="zh-CN" altLang="en-US" sz="2400" dirty="0">
              <a:solidFill>
                <a:schemeClr val="bg1"/>
              </a:solidFill>
              <a:latin typeface="李旭科毛笔行书" panose="02010600030101010101" charset="-122"/>
              <a:ea typeface="李旭科毛笔行书" panose="02010600030101010101" charset="-122"/>
            </a:endParaRPr>
          </a:p>
        </p:txBody>
      </p:sp>
    </p:spTree>
    <p:extLst>
      <p:ext uri="{BB962C8B-B14F-4D97-AF65-F5344CB8AC3E}">
        <p14:creationId xmlns:p14="http://schemas.microsoft.com/office/powerpoint/2010/main" val="246872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图片 3"/>
          <p:cNvPicPr>
            <a:picLocks/>
          </p:cNvPicPr>
          <p:nvPr/>
        </p:nvPicPr>
        <p:blipFill>
          <a:blip r:embed="rId3"/>
          <a:stretch>
            <a:fillRect/>
          </a:stretch>
        </p:blipFill>
        <p:spPr>
          <a:xfrm>
            <a:off x="-453691" y="476672"/>
            <a:ext cx="7917843" cy="5743578"/>
          </a:xfrm>
          <a:prstGeom prst="rect">
            <a:avLst/>
          </a:prstGeom>
          <a:effectLst>
            <a:innerShdw blurRad="63500" dist="50800" dir="16200000">
              <a:prstClr val="black">
                <a:alpha val="80000"/>
              </a:prstClr>
            </a:innerShdw>
          </a:effectLst>
        </p:spPr>
      </p:pic>
      <p:sp>
        <p:nvSpPr>
          <p:cNvPr id="1048583" name="矩形 4"/>
          <p:cNvSpPr/>
          <p:nvPr/>
        </p:nvSpPr>
        <p:spPr>
          <a:xfrm>
            <a:off x="6939280" y="805810"/>
            <a:ext cx="4897120" cy="5512360"/>
          </a:xfrm>
          <a:prstGeom prst="rect">
            <a:avLst/>
          </a:prstGeom>
          <a:gradFill flip="none" rotWithShape="1">
            <a:gsLst>
              <a:gs pos="42000">
                <a:srgbClr val="FFFFFF">
                  <a:alpha val="21000"/>
                </a:srgbClr>
              </a:gs>
              <a:gs pos="42000">
                <a:srgbClr val="FFFFFF">
                  <a:alpha val="13000"/>
                </a:srgbClr>
              </a:gs>
            </a:gsLst>
            <a:lin ang="4200000" scaled="0"/>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t>1931年9月18日夜，在日本关东军安排下，铁道“守备队”炸毁沈阳柳条湖附近的南满铁路路轨（沙俄修建，后被日本所占），并栽赃嫁祸于中国军队。日军以此为借口，炮轰沈阳北大营，是为“九一八事变”。次日，日军侵占沈阳，又陆续侵占了东北三省。1932年2月，东北全境沦陷。此后，日本在中国东北建立了伪满洲国傀儡政权，开始了对东北人民长达14年之久的奴役和殖民统治。</a:t>
            </a:r>
          </a:p>
        </p:txBody>
      </p:sp>
      <p:sp>
        <p:nvSpPr>
          <p:cNvPr id="1048584" name="文本框 6"/>
          <p:cNvSpPr txBox="1"/>
          <p:nvPr/>
        </p:nvSpPr>
        <p:spPr>
          <a:xfrm>
            <a:off x="7835708" y="980728"/>
            <a:ext cx="2768157" cy="707886"/>
          </a:xfrm>
          <a:prstGeom prst="rect">
            <a:avLst/>
          </a:prstGeom>
          <a:noFill/>
        </p:spPr>
        <p:txBody>
          <a:bodyPr wrap="square" rtlCol="0">
            <a:spAutoFit/>
          </a:bodyPr>
          <a:lstStyle/>
          <a:p>
            <a:r>
              <a:rPr lang="zh-CN" altLang="en-US" sz="4000" dirty="0">
                <a:ln w="6350">
                  <a:noFill/>
                </a:ln>
                <a:solidFill>
                  <a:schemeClr val="accent4">
                    <a:lumMod val="60000"/>
                    <a:lumOff val="40000"/>
                  </a:schemeClr>
                </a:solidFill>
                <a:effectLst/>
                <a:latin typeface="李旭科毛笔行书" panose="02010600030101010101" pitchFamily="2" charset="-122"/>
                <a:ea typeface="李旭科毛笔行书" panose="02010600030101010101" pitchFamily="2" charset="-122"/>
              </a:rPr>
              <a:t>九一八事变</a:t>
            </a:r>
          </a:p>
        </p:txBody>
      </p:sp>
      <p:sp>
        <p:nvSpPr>
          <p:cNvPr id="5" name="矩形 4">
            <a:extLst>
              <a:ext uri="{FF2B5EF4-FFF2-40B4-BE49-F238E27FC236}">
                <a16:creationId xmlns:a16="http://schemas.microsoft.com/office/drawing/2014/main" id="{98E8ED4B-BA24-4705-B683-2CC914890B6B}"/>
              </a:ext>
            </a:extLst>
          </p:cNvPr>
          <p:cNvSpPr/>
          <p:nvPr/>
        </p:nvSpPr>
        <p:spPr>
          <a:xfrm>
            <a:off x="10448131" y="6318170"/>
            <a:ext cx="1723549" cy="461665"/>
          </a:xfrm>
          <a:prstGeom prst="rect">
            <a:avLst/>
          </a:prstGeom>
        </p:spPr>
        <p:txBody>
          <a:bodyPr wrap="none">
            <a:spAutoFit/>
          </a:bodyPr>
          <a:lstStyle/>
          <a:p>
            <a:r>
              <a:rPr lang="zh-CN" altLang="zh-CN" sz="2400" dirty="0">
                <a:solidFill>
                  <a:schemeClr val="bg1"/>
                </a:solidFill>
                <a:latin typeface="李旭科毛笔行书" panose="02010600030101010101" charset="-122"/>
                <a:ea typeface="李旭科毛笔行书" panose="02010600030101010101" charset="-122"/>
              </a:rPr>
              <a:t>九一八事变</a:t>
            </a:r>
            <a:endParaRPr lang="zh-CN" altLang="en-US" sz="2400" dirty="0">
              <a:solidFill>
                <a:schemeClr val="bg1"/>
              </a:solidFill>
              <a:latin typeface="李旭科毛笔行书" panose="02010600030101010101" charset="-122"/>
              <a:ea typeface="李旭科毛笔行书" panose="02010600030101010101" charset="-122"/>
            </a:endParaRPr>
          </a:p>
        </p:txBody>
      </p:sp>
    </p:spTree>
    <p:extLst>
      <p:ext uri="{BB962C8B-B14F-4D97-AF65-F5344CB8AC3E}">
        <p14:creationId xmlns:p14="http://schemas.microsoft.com/office/powerpoint/2010/main" val="260287616"/>
      </p:ext>
    </p:extLst>
  </p:cSld>
  <p:clrMapOvr>
    <a:masterClrMapping/>
  </p:clrMapOvr>
  <p:transition spd="slow" advTm="9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97154"/>
                                        </p:tgtEl>
                                        <p:attrNameLst>
                                          <p:attrName>style.visibility</p:attrName>
                                        </p:attrNameLst>
                                      </p:cBhvr>
                                      <p:to>
                                        <p:strVal val="visible"/>
                                      </p:to>
                                    </p:set>
                                    <p:animEffect transition="in" filter="randombar(horizontal)">
                                      <p:cBhvr>
                                        <p:cTn id="7" dur="500"/>
                                        <p:tgtEl>
                                          <p:spTgt spid="209715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048583"/>
                                        </p:tgtEl>
                                        <p:attrNameLst>
                                          <p:attrName>style.visibility</p:attrName>
                                        </p:attrNameLst>
                                      </p:cBhvr>
                                      <p:to>
                                        <p:strVal val="visible"/>
                                      </p:to>
                                    </p:set>
                                    <p:animEffect transition="in" filter="barn(outVertical)">
                                      <p:cBhvr>
                                        <p:cTn id="11" dur="500"/>
                                        <p:tgtEl>
                                          <p:spTgt spid="104858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048584"/>
                                        </p:tgtEl>
                                        <p:attrNameLst>
                                          <p:attrName>style.visibility</p:attrName>
                                        </p:attrNameLst>
                                      </p:cBhvr>
                                      <p:to>
                                        <p:strVal val="visible"/>
                                      </p:to>
                                    </p:set>
                                    <p:anim calcmode="lin" valueType="num">
                                      <p:cBhvr>
                                        <p:cTn id="15" dur="500" fill="hold"/>
                                        <p:tgtEl>
                                          <p:spTgt spid="1048584"/>
                                        </p:tgtEl>
                                        <p:attrNameLst>
                                          <p:attrName>ppt_w</p:attrName>
                                        </p:attrNameLst>
                                      </p:cBhvr>
                                      <p:tavLst>
                                        <p:tav tm="0">
                                          <p:val>
                                            <p:fltVal val="0"/>
                                          </p:val>
                                        </p:tav>
                                        <p:tav tm="100000">
                                          <p:val>
                                            <p:strVal val="#ppt_w"/>
                                          </p:val>
                                        </p:tav>
                                      </p:tavLst>
                                    </p:anim>
                                    <p:anim calcmode="lin" valueType="num">
                                      <p:cBhvr>
                                        <p:cTn id="16" dur="500" fill="hold"/>
                                        <p:tgtEl>
                                          <p:spTgt spid="1048584"/>
                                        </p:tgtEl>
                                        <p:attrNameLst>
                                          <p:attrName>ppt_h</p:attrName>
                                        </p:attrNameLst>
                                      </p:cBhvr>
                                      <p:tavLst>
                                        <p:tav tm="0">
                                          <p:val>
                                            <p:fltVal val="0"/>
                                          </p:val>
                                        </p:tav>
                                        <p:tav tm="100000">
                                          <p:val>
                                            <p:strVal val="#ppt_h"/>
                                          </p:val>
                                        </p:tav>
                                      </p:tavLst>
                                    </p:anim>
                                    <p:animEffect transition="in" filter="fade">
                                      <p:cBhvr>
                                        <p:cTn id="17" dur="500"/>
                                        <p:tgtEl>
                                          <p:spTgt spid="1048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3" grpId="0" animBg="1"/>
      <p:bldP spid="104858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F2995DB0-79DC-4D66-BA8B-69E99784C5AE}"/>
              </a:ext>
            </a:extLst>
          </p:cNvPr>
          <p:cNvSpPr/>
          <p:nvPr/>
        </p:nvSpPr>
        <p:spPr>
          <a:xfrm>
            <a:off x="670561" y="223520"/>
            <a:ext cx="7142480" cy="6013491"/>
          </a:xfrm>
          <a:prstGeom prst="rect">
            <a:avLst/>
          </a:prstGeom>
          <a:gradFill flip="none" rotWithShape="1">
            <a:gsLst>
              <a:gs pos="42000">
                <a:srgbClr val="FFFFFF">
                  <a:alpha val="21000"/>
                </a:srgbClr>
              </a:gs>
              <a:gs pos="42000">
                <a:srgbClr val="FFFFFF">
                  <a:alpha val="13000"/>
                </a:srgbClr>
              </a:gs>
            </a:gsLst>
            <a:lin ang="4200000" scaled="0"/>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sz="2400" dirty="0">
                <a:solidFill>
                  <a:srgbClr val="FFC000"/>
                </a:solidFill>
                <a:latin typeface="李旭科毛笔行书" panose="02010600030101010101" charset="-122"/>
                <a:ea typeface="李旭科毛笔行书" panose="02010600030101010101" charset="-122"/>
              </a:rPr>
              <a:t>1.</a:t>
            </a:r>
            <a:r>
              <a:rPr lang="zh-CN" altLang="en-US" sz="2400" dirty="0">
                <a:solidFill>
                  <a:srgbClr val="FFC000"/>
                </a:solidFill>
                <a:latin typeface="李旭科毛笔行书" panose="02010600030101010101" charset="-122"/>
                <a:ea typeface="李旭科毛笔行书" panose="02010600030101010101" charset="-122"/>
              </a:rPr>
              <a:t>揭开二战序幕</a:t>
            </a:r>
            <a:endParaRPr lang="en-US" altLang="zh-CN" sz="2400" dirty="0">
              <a:solidFill>
                <a:srgbClr val="FFC000"/>
              </a:solidFill>
              <a:latin typeface="李旭科毛笔行书" panose="02010600030101010101" charset="-122"/>
              <a:ea typeface="李旭科毛笔行书" panose="02010600030101010101" charset="-122"/>
            </a:endParaRPr>
          </a:p>
          <a:p>
            <a:r>
              <a:rPr lang="en-US" altLang="zh-CN" sz="2400" dirty="0">
                <a:solidFill>
                  <a:srgbClr val="FFC000"/>
                </a:solidFill>
                <a:latin typeface="李旭科毛笔行书" panose="02010600030101010101" charset="-122"/>
                <a:ea typeface="李旭科毛笔行书" panose="02010600030101010101" charset="-122"/>
              </a:rPr>
              <a:t>2.</a:t>
            </a:r>
            <a:r>
              <a:rPr lang="zh-CN" altLang="en-US" sz="2400" dirty="0">
                <a:solidFill>
                  <a:srgbClr val="FFC000"/>
                </a:solidFill>
                <a:latin typeface="李旭科毛笔行书" panose="02010600030101010101" charset="-122"/>
                <a:ea typeface="李旭科毛笔行书" panose="02010600030101010101" charset="-122"/>
              </a:rPr>
              <a:t>社会性质转变</a:t>
            </a:r>
          </a:p>
          <a:p>
            <a:r>
              <a:rPr lang="zh-CN" altLang="en-US" dirty="0"/>
              <a:t>毛泽东曾明确指出：“自从一九三一年九一八事变日本帝国主义武装侵略中国以后，中国又变成了一个殖民地、半殖民地和半封建的社会。”</a:t>
            </a:r>
            <a:endParaRPr lang="en-US" altLang="zh-CN" dirty="0"/>
          </a:p>
          <a:p>
            <a:r>
              <a:rPr lang="en-US" altLang="zh-CN" sz="2400" dirty="0">
                <a:solidFill>
                  <a:srgbClr val="FFC000"/>
                </a:solidFill>
              </a:rPr>
              <a:t>3.</a:t>
            </a:r>
            <a:r>
              <a:rPr lang="zh-CN" altLang="en-US" sz="2400" dirty="0">
                <a:solidFill>
                  <a:srgbClr val="FFC000"/>
                </a:solidFill>
              </a:rPr>
              <a:t>民族团结抗日</a:t>
            </a:r>
            <a:endParaRPr lang="en-US" altLang="zh-CN" sz="2400" dirty="0">
              <a:solidFill>
                <a:srgbClr val="FFC000"/>
              </a:solidFill>
            </a:endParaRPr>
          </a:p>
          <a:p>
            <a:r>
              <a:rPr lang="zh-CN" altLang="en-US" dirty="0"/>
              <a:t>九一八事变及时向全国人民敲起警钟，“中华民族到了最危险的时候！”越来越成为华夏儿女的共识。在民族危机感逐步加深的过程中，民族责任感也迅速提高，并付诸实践；许多爱国知识分子积极发表政见和主张，呼吁全国人民“彻底明了国难的真相！”“人人应视为与己有切肤之痛，以决死的精神，团结起来作积极的挣扎与苦斗”，广大民众和各界人士以各种形式积极投身抗日救亡运动。</a:t>
            </a:r>
          </a:p>
          <a:p>
            <a:r>
              <a:rPr lang="zh-CN" altLang="en-US" dirty="0"/>
              <a:t>国共两党是当时中国的两大政党，九一八事变后，随着中华民族的空前觉醒，民族团结也日益增强，两党的民族使命感迅速增强，有力的促进了两党的再次合作，从东北地区到西北地区，最后发展到全中国，终于开创了团结御侮，共同抵抗日本帝国主义的侵略的新局面，实现了民族大团结。</a:t>
            </a:r>
          </a:p>
        </p:txBody>
      </p:sp>
      <p:sp>
        <p:nvSpPr>
          <p:cNvPr id="5" name="矩形 4">
            <a:extLst>
              <a:ext uri="{FF2B5EF4-FFF2-40B4-BE49-F238E27FC236}">
                <a16:creationId xmlns:a16="http://schemas.microsoft.com/office/drawing/2014/main" id="{AEC728E2-499E-4964-AE19-93064E7FA25E}"/>
              </a:ext>
            </a:extLst>
          </p:cNvPr>
          <p:cNvSpPr/>
          <p:nvPr/>
        </p:nvSpPr>
        <p:spPr>
          <a:xfrm>
            <a:off x="10448131" y="6318170"/>
            <a:ext cx="1723549" cy="461665"/>
          </a:xfrm>
          <a:prstGeom prst="rect">
            <a:avLst/>
          </a:prstGeom>
        </p:spPr>
        <p:txBody>
          <a:bodyPr wrap="none">
            <a:spAutoFit/>
          </a:bodyPr>
          <a:lstStyle/>
          <a:p>
            <a:r>
              <a:rPr lang="zh-CN" altLang="zh-CN" sz="2400" dirty="0">
                <a:solidFill>
                  <a:schemeClr val="bg1"/>
                </a:solidFill>
                <a:latin typeface="李旭科毛笔行书" panose="02010600030101010101" charset="-122"/>
                <a:ea typeface="李旭科毛笔行书" panose="02010600030101010101" charset="-122"/>
              </a:rPr>
              <a:t>九一八事变</a:t>
            </a:r>
            <a:endParaRPr lang="zh-CN" altLang="en-US" sz="2400" dirty="0">
              <a:solidFill>
                <a:schemeClr val="bg1"/>
              </a:solidFill>
              <a:latin typeface="李旭科毛笔行书" panose="02010600030101010101" charset="-122"/>
              <a:ea typeface="李旭科毛笔行书" panose="02010600030101010101" charset="-122"/>
            </a:endParaRPr>
          </a:p>
        </p:txBody>
      </p:sp>
      <p:sp>
        <p:nvSpPr>
          <p:cNvPr id="2" name="矩形 1">
            <a:extLst>
              <a:ext uri="{FF2B5EF4-FFF2-40B4-BE49-F238E27FC236}">
                <a16:creationId xmlns:a16="http://schemas.microsoft.com/office/drawing/2014/main" id="{6EFA6B37-CBA3-42AA-8DA8-6111248BD77A}"/>
              </a:ext>
            </a:extLst>
          </p:cNvPr>
          <p:cNvSpPr/>
          <p:nvPr/>
        </p:nvSpPr>
        <p:spPr>
          <a:xfrm>
            <a:off x="3636507" y="338574"/>
            <a:ext cx="1210588" cy="400110"/>
          </a:xfrm>
          <a:prstGeom prst="rect">
            <a:avLst/>
          </a:prstGeom>
        </p:spPr>
        <p:txBody>
          <a:bodyPr wrap="none">
            <a:spAutoFit/>
          </a:bodyPr>
          <a:lstStyle/>
          <a:p>
            <a:r>
              <a:rPr lang="zh-CN" altLang="en-US" sz="2000" b="0" i="0" u="none" strike="noStrike" dirty="0">
                <a:solidFill>
                  <a:schemeClr val="bg1"/>
                </a:solidFill>
                <a:effectLst/>
                <a:latin typeface="Microsoft YaHei" panose="020B0503020204020204" pitchFamily="34" charset="-122"/>
                <a:ea typeface="Microsoft YaHei" panose="020B0503020204020204" pitchFamily="34" charset="-122"/>
              </a:rPr>
              <a:t>社会影响</a:t>
            </a:r>
            <a:endParaRPr lang="zh-CN" altLang="en-US" sz="2000" dirty="0">
              <a:solidFill>
                <a:schemeClr val="bg1"/>
              </a:solidFill>
            </a:endParaRPr>
          </a:p>
        </p:txBody>
      </p:sp>
      <p:pic>
        <p:nvPicPr>
          <p:cNvPr id="7" name="图片 6">
            <a:extLst>
              <a:ext uri="{FF2B5EF4-FFF2-40B4-BE49-F238E27FC236}">
                <a16:creationId xmlns:a16="http://schemas.microsoft.com/office/drawing/2014/main" id="{449D8CC7-0D5D-4BCC-A626-A6751B2411B8}"/>
              </a:ext>
            </a:extLst>
          </p:cNvPr>
          <p:cNvPicPr>
            <a:picLocks/>
          </p:cNvPicPr>
          <p:nvPr/>
        </p:nvPicPr>
        <p:blipFill>
          <a:blip r:embed="rId2"/>
          <a:stretch>
            <a:fillRect/>
          </a:stretch>
        </p:blipFill>
        <p:spPr>
          <a:xfrm>
            <a:off x="8144912" y="78165"/>
            <a:ext cx="4780522" cy="2595090"/>
          </a:xfrm>
          <a:prstGeom prst="rect">
            <a:avLst/>
          </a:prstGeom>
          <a:effectLst>
            <a:softEdge rad="317500"/>
          </a:effectLst>
        </p:spPr>
      </p:pic>
      <p:pic>
        <p:nvPicPr>
          <p:cNvPr id="6" name="图片 5">
            <a:extLst>
              <a:ext uri="{FF2B5EF4-FFF2-40B4-BE49-F238E27FC236}">
                <a16:creationId xmlns:a16="http://schemas.microsoft.com/office/drawing/2014/main" id="{A0378094-BC9C-4876-9E88-A7D517A39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865" y="3606800"/>
            <a:ext cx="4590815" cy="2479040"/>
          </a:xfrm>
          <a:prstGeom prst="rect">
            <a:avLst/>
          </a:prstGeom>
          <a:effectLst>
            <a:softEdge rad="317500"/>
          </a:effectLst>
        </p:spPr>
      </p:pic>
    </p:spTree>
    <p:extLst>
      <p:ext uri="{BB962C8B-B14F-4D97-AF65-F5344CB8AC3E}">
        <p14:creationId xmlns:p14="http://schemas.microsoft.com/office/powerpoint/2010/main" val="2515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D8C9C18-07BF-47CC-9BA3-4616F1F86EE0}"/>
              </a:ext>
            </a:extLst>
          </p:cNvPr>
          <p:cNvSpPr/>
          <p:nvPr/>
        </p:nvSpPr>
        <p:spPr>
          <a:xfrm>
            <a:off x="3347968" y="2601794"/>
            <a:ext cx="5150624" cy="998696"/>
          </a:xfrm>
          <a:prstGeom prst="rect">
            <a:avLst/>
          </a:prstGeom>
          <a:gradFill flip="none" rotWithShape="1">
            <a:gsLst>
              <a:gs pos="42000">
                <a:srgbClr val="FFFFFF">
                  <a:alpha val="21000"/>
                </a:srgbClr>
              </a:gs>
              <a:gs pos="42000">
                <a:srgbClr val="FFFFFF">
                  <a:alpha val="13000"/>
                </a:srgbClr>
              </a:gs>
            </a:gsLst>
            <a:lin ang="4200000" scaled="0"/>
            <a:tileRect/>
          </a:gradFill>
          <a:ln w="25400">
            <a:gradFill>
              <a:gsLst>
                <a:gs pos="0">
                  <a:schemeClr val="bg1">
                    <a:lumMod val="85000"/>
                    <a:alpha val="67000"/>
                  </a:schemeClr>
                </a:gs>
                <a:gs pos="100000">
                  <a:schemeClr val="tx1">
                    <a:lumMod val="50000"/>
                    <a:lumOff val="50000"/>
                    <a:alpha val="85000"/>
                  </a:schemeClr>
                </a:gs>
              </a:gsLst>
              <a:lin ang="4200000" scaled="0"/>
            </a:gradFill>
          </a:ln>
          <a:effectLst>
            <a:outerShdw blurRad="50800" dist="76200" dir="54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8EA891B-6513-40B0-BDCD-D78C63A553BA}"/>
              </a:ext>
            </a:extLst>
          </p:cNvPr>
          <p:cNvSpPr txBox="1"/>
          <p:nvPr/>
        </p:nvSpPr>
        <p:spPr>
          <a:xfrm>
            <a:off x="4683760" y="2916476"/>
            <a:ext cx="4500880" cy="369332"/>
          </a:xfrm>
          <a:prstGeom prst="rect">
            <a:avLst/>
          </a:prstGeom>
          <a:noFill/>
        </p:spPr>
        <p:txBody>
          <a:bodyPr wrap="square" rtlCol="0">
            <a:spAutoFit/>
          </a:bodyPr>
          <a:lstStyle/>
          <a:p>
            <a:r>
              <a:rPr lang="zh-CN" altLang="zh-CN" b="1" dirty="0">
                <a:solidFill>
                  <a:schemeClr val="bg1"/>
                </a:solidFill>
              </a:rPr>
              <a:t>从局部抗战到全面抗战</a:t>
            </a:r>
            <a:endParaRPr lang="zh-CN" altLang="en-US" dirty="0">
              <a:solidFill>
                <a:schemeClr val="bg1"/>
              </a:solidFill>
            </a:endParaRPr>
          </a:p>
        </p:txBody>
      </p:sp>
      <p:pic>
        <p:nvPicPr>
          <p:cNvPr id="14" name="图片 13">
            <a:extLst>
              <a:ext uri="{FF2B5EF4-FFF2-40B4-BE49-F238E27FC236}">
                <a16:creationId xmlns:a16="http://schemas.microsoft.com/office/drawing/2014/main" id="{9DA97C49-87F5-4B57-AE24-4A6428CBF7F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6000" contrast="29000"/>
                    </a14:imgEffect>
                  </a14:imgLayer>
                </a14:imgProps>
              </a:ext>
              <a:ext uri="{28A0092B-C50C-407E-A947-70E740481C1C}">
                <a14:useLocalDpi xmlns:a14="http://schemas.microsoft.com/office/drawing/2010/main" val="0"/>
              </a:ext>
            </a:extLst>
          </a:blip>
          <a:srcRect/>
          <a:stretch/>
        </p:blipFill>
        <p:spPr>
          <a:xfrm>
            <a:off x="6761480" y="4527114"/>
            <a:ext cx="5257800" cy="25241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84150" dist="241300" dir="11520000" sx="110000" sy="110000" algn="ctr">
              <a:srgbClr val="000000">
                <a:alpha val="18000"/>
              </a:srgbClr>
            </a:outerShdw>
            <a:softEdge rad="190500"/>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6" name="图片 15">
            <a:extLst>
              <a:ext uri="{FF2B5EF4-FFF2-40B4-BE49-F238E27FC236}">
                <a16:creationId xmlns:a16="http://schemas.microsoft.com/office/drawing/2014/main" id="{60BAE1E5-98DB-46F4-9E00-A39EED663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59" y="-179982"/>
            <a:ext cx="4658997" cy="2804716"/>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35153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6282"/>
                    </a14:imgEffect>
                  </a14:imgLayer>
                </a14:imgProps>
              </a:ext>
            </a:extLst>
          </a:blip>
          <a:stretch>
            <a:fillRect/>
          </a:stretch>
        </a:blipFill>
        <a:effectLst/>
      </p:bgPr>
    </p:bg>
    <p:spTree>
      <p:nvGrpSpPr>
        <p:cNvPr id="1" name=""/>
        <p:cNvGrpSpPr/>
        <p:nvPr/>
      </p:nvGrpSpPr>
      <p:grpSpPr>
        <a:xfrm>
          <a:off x="0" y="0"/>
          <a:ext cx="0" cy="0"/>
          <a:chOff x="0" y="0"/>
          <a:chExt cx="0" cy="0"/>
        </a:xfrm>
      </p:grpSpPr>
      <p:pic>
        <p:nvPicPr>
          <p:cNvPr id="1026" name="图片 2" descr="时空定位">
            <a:extLst>
              <a:ext uri="{FF2B5EF4-FFF2-40B4-BE49-F238E27FC236}">
                <a16:creationId xmlns:a16="http://schemas.microsoft.com/office/drawing/2014/main" id="{72382C8C-B621-40C4-B0F4-F4CA9BDD0CF1}"/>
              </a:ext>
            </a:extLst>
          </p:cNvPr>
          <p:cNvPicPr>
            <a:picLocks noChangeAspect="1" noChangeArrowheads="1"/>
          </p:cNvPicPr>
          <p:nvPr/>
        </p:nvPicPr>
        <p:blipFill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saturation sat="0"/>
                    </a14:imgEffect>
                    <a14:imgEffect>
                      <a14:brightnessContrast bright="-25000" contrast="20000"/>
                    </a14:imgEffect>
                  </a14:imgLayer>
                </a14:imgProps>
              </a:ext>
              <a:ext uri="{28A0092B-C50C-407E-A947-70E740481C1C}">
                <a14:useLocalDpi xmlns:a14="http://schemas.microsoft.com/office/drawing/2010/main" val="0"/>
              </a:ext>
            </a:extLst>
          </a:blip>
          <a:srcRect t="35626" r="108" b="1"/>
          <a:stretch/>
        </p:blipFill>
        <p:spPr bwMode="auto">
          <a:xfrm>
            <a:off x="0" y="2547588"/>
            <a:ext cx="12192000" cy="4426026"/>
          </a:xfrm>
          <a:prstGeom prst="rect">
            <a:avLst/>
          </a:prstGeom>
          <a:solidFill>
            <a:schemeClr val="tx1"/>
          </a:solidFill>
          <a:ln>
            <a:noFill/>
          </a:ln>
          <a:effectLst>
            <a:softEdge rad="177800"/>
          </a:effectLst>
        </p:spPr>
      </p:pic>
      <p:sp>
        <p:nvSpPr>
          <p:cNvPr id="4" name="矩形 3">
            <a:extLst>
              <a:ext uri="{FF2B5EF4-FFF2-40B4-BE49-F238E27FC236}">
                <a16:creationId xmlns:a16="http://schemas.microsoft.com/office/drawing/2014/main" id="{BDC20E55-D690-456F-A356-502366E32A0E}"/>
              </a:ext>
            </a:extLst>
          </p:cNvPr>
          <p:cNvSpPr/>
          <p:nvPr/>
        </p:nvSpPr>
        <p:spPr>
          <a:xfrm>
            <a:off x="2432753" y="476383"/>
            <a:ext cx="7003840" cy="923330"/>
          </a:xfrm>
          <a:prstGeom prst="rect">
            <a:avLst/>
          </a:prstGeom>
          <a:noFill/>
        </p:spPr>
        <p:txBody>
          <a:bodyPr wrap="none" lIns="91440" tIns="45720" rIns="91440" bIns="45720">
            <a:spAutoFit/>
          </a:bodyPr>
          <a:lstStyle/>
          <a:p>
            <a:pPr algn="ctr"/>
            <a:r>
              <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局部抗战</a:t>
            </a: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全面抗战</a:t>
            </a:r>
          </a:p>
        </p:txBody>
      </p:sp>
    </p:spTree>
    <p:extLst>
      <p:ext uri="{BB962C8B-B14F-4D97-AF65-F5344CB8AC3E}">
        <p14:creationId xmlns:p14="http://schemas.microsoft.com/office/powerpoint/2010/main" val="1818535530"/>
      </p:ext>
    </p:extLst>
  </p:cSld>
  <p:clrMapOvr>
    <a:masterClrMapping/>
  </p:clrMapOvr>
</p:sld>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3775</Words>
  <Application>Microsoft Office PowerPoint</Application>
  <PresentationFormat>宽屏</PresentationFormat>
  <Paragraphs>235</Paragraphs>
  <Slides>40</Slides>
  <Notes>23</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40</vt:i4>
      </vt:variant>
    </vt:vector>
  </HeadingPairs>
  <TitlesOfParts>
    <vt:vector size="58" baseType="lpstr">
      <vt:lpstr>等线</vt:lpstr>
      <vt:lpstr>方正黑体简体</vt:lpstr>
      <vt:lpstr>华文行楷</vt:lpstr>
      <vt:lpstr>华文楷体</vt:lpstr>
      <vt:lpstr>华文中宋</vt:lpstr>
      <vt:lpstr>经典繁行书</vt:lpstr>
      <vt:lpstr>李旭科毛笔行书</vt:lpstr>
      <vt:lpstr>宋体</vt:lpstr>
      <vt:lpstr>苏新诗柳楷简</vt:lpstr>
      <vt:lpstr>微软雅黑</vt:lpstr>
      <vt:lpstr>微软雅黑</vt:lpstr>
      <vt:lpstr>Arial</vt:lpstr>
      <vt:lpstr>Arial</vt:lpstr>
      <vt:lpstr>Bernard MT Condensed</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吕 梦楠</dc:creator>
  <cp:lastModifiedBy>吕 梦楠</cp:lastModifiedBy>
  <cp:revision>21</cp:revision>
  <dcterms:created xsi:type="dcterms:W3CDTF">2020-04-25T13:15:35Z</dcterms:created>
  <dcterms:modified xsi:type="dcterms:W3CDTF">2020-04-28T15:12:24Z</dcterms:modified>
</cp:coreProperties>
</file>